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sldIdLst>
    <p:sldId id="278" r:id="rId6"/>
    <p:sldId id="277" r:id="rId7"/>
    <p:sldId id="256" r:id="rId8"/>
    <p:sldId id="260" r:id="rId9"/>
    <p:sldId id="261" r:id="rId10"/>
    <p:sldId id="262" r:id="rId11"/>
    <p:sldId id="270" r:id="rId12"/>
    <p:sldId id="276" r:id="rId13"/>
    <p:sldId id="279" r:id="rId14"/>
    <p:sldId id="263" r:id="rId15"/>
    <p:sldId id="264" r:id="rId16"/>
    <p:sldId id="265" r:id="rId17"/>
    <p:sldId id="266" r:id="rId18"/>
    <p:sldId id="271" r:id="rId19"/>
    <p:sldId id="272" r:id="rId20"/>
    <p:sldId id="273" r:id="rId21"/>
    <p:sldId id="274" r:id="rId22"/>
    <p:sldId id="275" r:id="rId23"/>
    <p:sldId id="26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82A6815-7A5F-43B5-8691-CD609EBFB953}" type="datetimeFigureOut">
              <a:rPr lang="en-US" smtClean="0"/>
              <a:t>4/19/2023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FEA09D-C540-4F6C-820C-6DD251F50259}" type="slidenum">
              <a:rPr lang="en-US" smtClean="0"/>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82A6815-7A5F-43B5-8691-CD609EBFB953}" type="datetimeFigureOut">
              <a:rPr lang="en-US" smtClean="0"/>
              <a:t>4/19/2023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FEA09D-C540-4F6C-820C-6DD251F5025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2A6815-7A5F-43B5-8691-CD609EBFB953}" type="datetimeFigureOut">
              <a:rPr lang="en-US" smtClean="0"/>
              <a:t>4/19/2023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FEA09D-C540-4F6C-820C-6DD251F5025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82A6815-7A5F-43B5-8691-CD609EBFB953}" type="datetimeFigureOut">
              <a:rPr lang="en-US" smtClean="0"/>
              <a:t>4/19/2023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FEA09D-C540-4F6C-820C-6DD251F50259}"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
        <p:nvSpPr>
          <p:cNvPr id="10" name="Content Placeholder 9"/>
          <p:cNvSpPr>
            <a:spLocks noGrp="1"/>
          </p:cNvSpPr>
          <p:nvPr>
            <p:ph sz="quarter" idx="13"/>
          </p:nvPr>
        </p:nvSpPr>
        <p:spPr>
          <a:xfrm>
            <a:off x="1143000" y="731520"/>
            <a:ext cx="6400800"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82A6815-7A5F-43B5-8691-CD609EBFB953}" type="datetimeFigureOut">
              <a:rPr lang="en-US" smtClean="0"/>
              <a:t>4/19/2023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FEA09D-C540-4F6C-820C-6DD251F5025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82A6815-7A5F-43B5-8691-CD609EBFB953}" type="datetimeFigureOut">
              <a:rPr lang="en-US" smtClean="0"/>
              <a:t>4/19/2023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FEA09D-C540-4F6C-820C-6DD251F50259}"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3"/>
          </p:nvPr>
        </p:nvSpPr>
        <p:spPr>
          <a:xfrm>
            <a:off x="1142999" y="731519"/>
            <a:ext cx="3346704"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731520"/>
            <a:ext cx="3346704"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82A6815-7A5F-43B5-8691-CD609EBFB953}" type="datetimeFigureOut">
              <a:rPr lang="en-US" smtClean="0"/>
              <a:t>4/19/2023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FEA09D-C540-4F6C-820C-6DD251F50259}"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82A6815-7A5F-43B5-8691-CD609EBFB953}" type="datetimeFigureOut">
              <a:rPr lang="en-US" smtClean="0"/>
              <a:t>4/19/2023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FEA09D-C540-4F6C-820C-6DD251F5025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2A6815-7A5F-43B5-8691-CD609EBFB953}" type="datetimeFigureOut">
              <a:rPr lang="en-US" smtClean="0"/>
              <a:t>4/19/2023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FEA09D-C540-4F6C-820C-6DD251F5025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82A6815-7A5F-43B5-8691-CD609EBFB953}" type="datetimeFigureOut">
              <a:rPr lang="en-US" smtClean="0"/>
              <a:t>4/19/2023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FEA09D-C540-4F6C-820C-6DD251F5025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82A6815-7A5F-43B5-8691-CD609EBFB953}" type="datetimeFigureOut">
              <a:rPr lang="en-US" smtClean="0"/>
              <a:t>4/19/2023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FEA09D-C540-4F6C-820C-6DD251F50259}" type="slidenum">
              <a:rPr lang="en-US" smtClean="0"/>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F82A6815-7A5F-43B5-8691-CD609EBFB953}" type="datetimeFigureOut">
              <a:rPr lang="en-US" smtClean="0"/>
              <a:t>4/19/2023</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DDFEA09D-C540-4F6C-820C-6DD251F5025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80855" y="381000"/>
            <a:ext cx="7162800" cy="5257800"/>
          </a:xfrm>
        </p:spPr>
        <p:txBody>
          <a:bodyPr/>
          <a:lstStyle/>
          <a:p>
            <a:endParaRPr lang="fa-IR" dirty="0"/>
          </a:p>
          <a:p>
            <a:endParaRPr lang="fa-IR" dirty="0"/>
          </a:p>
          <a:p>
            <a:pPr algn="ctr" rtl="1"/>
            <a:r>
              <a:rPr lang="fa-IR" dirty="0">
                <a:cs typeface="B Titr" pitchFamily="2" charset="-78"/>
              </a:rPr>
              <a:t>                </a:t>
            </a:r>
            <a:r>
              <a:rPr lang="fa-IR" sz="1600" dirty="0">
                <a:cs typeface="B Titr" pitchFamily="2" charset="-78"/>
              </a:rPr>
              <a:t>دانشگاه علوم پزشکی و </a:t>
            </a:r>
            <a:br>
              <a:rPr lang="fa-IR" sz="1600" dirty="0">
                <a:cs typeface="B Titr" pitchFamily="2" charset="-78"/>
              </a:rPr>
            </a:br>
            <a:r>
              <a:rPr lang="fa-IR" sz="1600" dirty="0">
                <a:cs typeface="B Titr" pitchFamily="2" charset="-78"/>
              </a:rPr>
              <a:t>                    خدمات بهداشتی درمانی تهران</a:t>
            </a:r>
          </a:p>
          <a:p>
            <a:pPr algn="ctr" rtl="1"/>
            <a:r>
              <a:rPr lang="fa-IR" sz="1600" dirty="0">
                <a:cs typeface="B Titr" pitchFamily="2" charset="-78"/>
              </a:rPr>
              <a:t>                      معاونت بهداشت</a:t>
            </a:r>
          </a:p>
          <a:p>
            <a:pPr algn="ctr" rtl="1"/>
            <a:r>
              <a:rPr lang="fa-IR" sz="1600" dirty="0">
                <a:cs typeface="B Titr" pitchFamily="2" charset="-78"/>
              </a:rPr>
              <a:t>                      گروه پیشگیری و کنترل بیماریهای غیرواگیر</a:t>
            </a:r>
            <a:endParaRPr lang="en-US" sz="1600" dirty="0"/>
          </a:p>
        </p:txBody>
      </p:sp>
      <p:pic>
        <p:nvPicPr>
          <p:cNvPr id="4"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200" y="574342"/>
            <a:ext cx="744537" cy="70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1820068" y="3584760"/>
            <a:ext cx="5638800" cy="523220"/>
          </a:xfrm>
          <a:prstGeom prst="rect">
            <a:avLst/>
          </a:prstGeom>
          <a:noFill/>
        </p:spPr>
        <p:txBody>
          <a:bodyPr wrap="square" rtlCol="0">
            <a:spAutoFit/>
          </a:bodyPr>
          <a:lstStyle/>
          <a:p>
            <a:pPr algn="ctr"/>
            <a:r>
              <a:rPr lang="ar-SA" sz="2800" dirty="0">
                <a:solidFill>
                  <a:srgbClr val="FF0000"/>
                </a:solidFill>
                <a:cs typeface="B Titr" pitchFamily="2" charset="-78"/>
              </a:rPr>
              <a:t>مسموميت با گاز منوكسيد كربن</a:t>
            </a:r>
            <a:endParaRPr lang="en-US" sz="2800" dirty="0">
              <a:cs typeface="B Titr" pitchFamily="2" charset="-78"/>
            </a:endParaRPr>
          </a:p>
        </p:txBody>
      </p:sp>
    </p:spTree>
    <p:extLst>
      <p:ext uri="{BB962C8B-B14F-4D97-AF65-F5344CB8AC3E}">
        <p14:creationId xmlns:p14="http://schemas.microsoft.com/office/powerpoint/2010/main" val="28197492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685800"/>
            <a:ext cx="6969711" cy="838200"/>
          </a:xfrm>
        </p:spPr>
        <p:txBody>
          <a:bodyPr>
            <a:normAutofit/>
          </a:bodyPr>
          <a:lstStyle/>
          <a:p>
            <a:pPr marL="0" indent="0" rtl="1">
              <a:buNone/>
            </a:pPr>
            <a:r>
              <a:rPr lang="fa-IR" sz="3200" dirty="0">
                <a:solidFill>
                  <a:srgbClr val="FF0000"/>
                </a:solidFill>
                <a:cs typeface="B Titr" pitchFamily="2" charset="-78"/>
              </a:rPr>
              <a:t>پیشگیری از مسمومیت با گاز منواکسید کربن</a:t>
            </a:r>
            <a:endParaRPr lang="en-US" sz="3200" dirty="0">
              <a:solidFill>
                <a:srgbClr val="FF0000"/>
              </a:solidFill>
              <a:cs typeface="B Titr" pitchFamily="2" charset="-78"/>
            </a:endParaRPr>
          </a:p>
        </p:txBody>
      </p:sp>
      <p:sp>
        <p:nvSpPr>
          <p:cNvPr id="3" name="Content Placeholder 2"/>
          <p:cNvSpPr>
            <a:spLocks noGrp="1"/>
          </p:cNvSpPr>
          <p:nvPr>
            <p:ph sz="quarter" idx="13"/>
          </p:nvPr>
        </p:nvSpPr>
        <p:spPr>
          <a:xfrm>
            <a:off x="838200" y="1600200"/>
            <a:ext cx="7696200" cy="4114800"/>
          </a:xfrm>
        </p:spPr>
        <p:txBody>
          <a:bodyPr>
            <a:noAutofit/>
          </a:bodyPr>
          <a:lstStyle/>
          <a:p>
            <a:pPr algn="just" rtl="1"/>
            <a:r>
              <a:rPr lang="ar-SA" sz="2800" dirty="0">
                <a:solidFill>
                  <a:schemeClr val="accent6">
                    <a:lumMod val="50000"/>
                  </a:schemeClr>
                </a:solidFill>
                <a:cs typeface="B Mitra" pitchFamily="2" charset="-78"/>
              </a:rPr>
              <a:t>از بخاري هاي مستعمل و فرسوده بدون دودكش يا داراي دودكش نامناسب و غير استاندارد استفاده نكنيد</a:t>
            </a:r>
            <a:r>
              <a:rPr lang="fa-IR" sz="2800" dirty="0">
                <a:solidFill>
                  <a:schemeClr val="accent6">
                    <a:lumMod val="50000"/>
                  </a:schemeClr>
                </a:solidFill>
                <a:cs typeface="B Mitra" pitchFamily="2" charset="-78"/>
              </a:rPr>
              <a:t>.</a:t>
            </a:r>
          </a:p>
          <a:p>
            <a:pPr algn="just" rtl="1"/>
            <a:r>
              <a:rPr lang="ar-SA" sz="2800" dirty="0">
                <a:solidFill>
                  <a:schemeClr val="accent6">
                    <a:lumMod val="50000"/>
                  </a:schemeClr>
                </a:solidFill>
                <a:cs typeface="B Mitra" pitchFamily="2" charset="-78"/>
              </a:rPr>
              <a:t>توجه داشته باشيد،‌ استفاده از بخاري هاي بدون دودكش به هيچ وجه از توليد گاز منوكسيد كربن جلوگيري نمي كند</a:t>
            </a:r>
            <a:r>
              <a:rPr lang="en-US" sz="2800" dirty="0">
                <a:solidFill>
                  <a:schemeClr val="accent6">
                    <a:lumMod val="50000"/>
                  </a:schemeClr>
                </a:solidFill>
                <a:cs typeface="B Mitra" pitchFamily="2" charset="-78"/>
              </a:rPr>
              <a:t>.</a:t>
            </a:r>
            <a:endParaRPr lang="fa-IR" sz="2800" dirty="0">
              <a:solidFill>
                <a:schemeClr val="accent6">
                  <a:lumMod val="50000"/>
                </a:schemeClr>
              </a:solidFill>
              <a:cs typeface="B Mitra" pitchFamily="2" charset="-78"/>
            </a:endParaRPr>
          </a:p>
          <a:p>
            <a:pPr algn="just" rtl="1"/>
            <a:r>
              <a:rPr lang="ar-SA" sz="2800" dirty="0">
                <a:solidFill>
                  <a:schemeClr val="accent6">
                    <a:lumMod val="50000"/>
                  </a:schemeClr>
                </a:solidFill>
                <a:cs typeface="B Mitra" pitchFamily="2" charset="-78"/>
              </a:rPr>
              <a:t>قبل از راه اندازي وسايل گرمايشي، از سلامت مسير دودكش ساختمان و بدون ترَك و نشتي بودن آن اطمينان حاصل نموده و از اتصال مناسب و صحيح لوله بخاري و آبگرمكن به دودكش ديواري اطمينان حاصل نماييد</a:t>
            </a:r>
            <a:r>
              <a:rPr lang="en-US" sz="2800" dirty="0">
                <a:solidFill>
                  <a:schemeClr val="accent6">
                    <a:lumMod val="50000"/>
                  </a:schemeClr>
                </a:solidFill>
                <a:cs typeface="B Mitra" pitchFamily="2" charset="-78"/>
              </a:rPr>
              <a:t>.</a:t>
            </a:r>
          </a:p>
        </p:txBody>
      </p:sp>
    </p:spTree>
    <p:extLst>
      <p:ext uri="{BB962C8B-B14F-4D97-AF65-F5344CB8AC3E}">
        <p14:creationId xmlns:p14="http://schemas.microsoft.com/office/powerpoint/2010/main" val="41673317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85800" y="990600"/>
            <a:ext cx="7772400" cy="5135563"/>
          </a:xfrm>
        </p:spPr>
        <p:txBody>
          <a:bodyPr>
            <a:normAutofit/>
          </a:bodyPr>
          <a:lstStyle/>
          <a:p>
            <a:pPr algn="just" rtl="1"/>
            <a:r>
              <a:rPr lang="ar-SA" sz="3200" dirty="0">
                <a:solidFill>
                  <a:schemeClr val="accent6">
                    <a:lumMod val="50000"/>
                  </a:schemeClr>
                </a:solidFill>
                <a:cs typeface="B Mitra" pitchFamily="2" charset="-78"/>
              </a:rPr>
              <a:t>تمام دودكش ها بايد وسيله انتهايي ضد باد (كلاهك) مناسب داشته باشد</a:t>
            </a:r>
            <a:r>
              <a:rPr lang="en-US" sz="3200" dirty="0">
                <a:solidFill>
                  <a:schemeClr val="accent6">
                    <a:lumMod val="50000"/>
                  </a:schemeClr>
                </a:solidFill>
                <a:cs typeface="B Mitra" pitchFamily="2" charset="-78"/>
              </a:rPr>
              <a:t>.</a:t>
            </a:r>
            <a:endParaRPr lang="fa-IR" sz="3200" dirty="0">
              <a:solidFill>
                <a:schemeClr val="accent6">
                  <a:lumMod val="50000"/>
                </a:schemeClr>
              </a:solidFill>
              <a:cs typeface="B Mitra" pitchFamily="2" charset="-78"/>
            </a:endParaRPr>
          </a:p>
          <a:p>
            <a:pPr algn="just" rtl="1"/>
            <a:r>
              <a:rPr lang="ar-SA" sz="3200" dirty="0">
                <a:solidFill>
                  <a:schemeClr val="accent6">
                    <a:lumMod val="50000"/>
                  </a:schemeClr>
                </a:solidFill>
                <a:cs typeface="B Mitra" pitchFamily="2" charset="-78"/>
              </a:rPr>
              <a:t>هر وسيله گازسوز بايد داراي يک دودکش مستقل و منتهي به فضاي بيرون باشد و لذا به کارگيري آب گرمکن هاي ديواري در فضاهاي بسته يا مکان هاي فاقد جريان هوا  مجاز نيست</a:t>
            </a:r>
            <a:r>
              <a:rPr lang="en-US" sz="3200" dirty="0">
                <a:solidFill>
                  <a:schemeClr val="accent6">
                    <a:lumMod val="50000"/>
                  </a:schemeClr>
                </a:solidFill>
                <a:cs typeface="B Mitra" pitchFamily="2" charset="-78"/>
              </a:rPr>
              <a:t>.</a:t>
            </a:r>
            <a:endParaRPr lang="fa-IR" sz="3200" dirty="0">
              <a:solidFill>
                <a:schemeClr val="accent6">
                  <a:lumMod val="50000"/>
                </a:schemeClr>
              </a:solidFill>
              <a:cs typeface="B Mitra" pitchFamily="2" charset="-78"/>
            </a:endParaRPr>
          </a:p>
          <a:p>
            <a:pPr algn="just" rtl="1"/>
            <a:r>
              <a:rPr lang="ar-SA" sz="3200" dirty="0">
                <a:solidFill>
                  <a:schemeClr val="accent6">
                    <a:lumMod val="50000"/>
                  </a:schemeClr>
                </a:solidFill>
                <a:cs typeface="B Mitra" pitchFamily="2" charset="-78"/>
              </a:rPr>
              <a:t>شيب لوله هاي افقي در داخل واحدها بايد مثبت و روبه بالا و ارتفاع عمودي لوله در بيرون حداقل سه برابر طول افقي آن باشد</a:t>
            </a:r>
            <a:r>
              <a:rPr lang="en-US" sz="3200" dirty="0">
                <a:solidFill>
                  <a:schemeClr val="accent6">
                    <a:lumMod val="50000"/>
                  </a:schemeClr>
                </a:solidFill>
                <a:cs typeface="B Mitra" pitchFamily="2" charset="-78"/>
              </a:rPr>
              <a:t>.</a:t>
            </a:r>
          </a:p>
        </p:txBody>
      </p:sp>
    </p:spTree>
    <p:extLst>
      <p:ext uri="{BB962C8B-B14F-4D97-AF65-F5344CB8AC3E}">
        <p14:creationId xmlns:p14="http://schemas.microsoft.com/office/powerpoint/2010/main" val="31258533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57200" y="990600"/>
            <a:ext cx="8229600" cy="5135563"/>
          </a:xfrm>
        </p:spPr>
        <p:txBody>
          <a:bodyPr>
            <a:normAutofit/>
          </a:bodyPr>
          <a:lstStyle/>
          <a:p>
            <a:pPr algn="just" rtl="1"/>
            <a:r>
              <a:rPr lang="ar-SA" sz="2800" dirty="0">
                <a:solidFill>
                  <a:schemeClr val="accent6">
                    <a:lumMod val="50000"/>
                  </a:schemeClr>
                </a:solidFill>
                <a:cs typeface="B Mitra" pitchFamily="2" charset="-78"/>
              </a:rPr>
              <a:t>توجه به داغ بودن دودکش پس از روشن كردن وسيله گرمايشي به اطمينان شما از تخليه گاز كمك خواهد كرد. اگر لوله دودکش بخاري شما سرد است دليل آن خارج نشدن محصولات احتراق و گازهاي سمي از دودکش است در اين صورت بايد ضمن رفع نقص، به طور موقت با بازکردن قسمتي از در يا پنجره تهويه در محيط ايجاد نماييد</a:t>
            </a:r>
            <a:r>
              <a:rPr lang="en-US" sz="2800" dirty="0">
                <a:solidFill>
                  <a:schemeClr val="accent6">
                    <a:lumMod val="50000"/>
                  </a:schemeClr>
                </a:solidFill>
                <a:cs typeface="B Mitra" pitchFamily="2" charset="-78"/>
              </a:rPr>
              <a:t>.</a:t>
            </a:r>
          </a:p>
          <a:p>
            <a:pPr marL="0" indent="0" algn="just" rtl="1">
              <a:buNone/>
            </a:pPr>
            <a:endParaRPr lang="en-US" sz="2800" dirty="0">
              <a:solidFill>
                <a:schemeClr val="accent6">
                  <a:lumMod val="50000"/>
                </a:schemeClr>
              </a:solidFill>
              <a:cs typeface="B Mitra" pitchFamily="2" charset="-78"/>
            </a:endParaRPr>
          </a:p>
          <a:p>
            <a:pPr algn="just" rtl="1"/>
            <a:r>
              <a:rPr lang="ar-SA" sz="2800" dirty="0">
                <a:solidFill>
                  <a:schemeClr val="accent6">
                    <a:lumMod val="50000"/>
                  </a:schemeClr>
                </a:solidFill>
                <a:cs typeface="B Mitra" pitchFamily="2" charset="-78"/>
              </a:rPr>
              <a:t>انتهای  دودکش توکار باید حداقل </a:t>
            </a:r>
            <a:r>
              <a:rPr lang="fa-IR" sz="2800" dirty="0">
                <a:solidFill>
                  <a:schemeClr val="accent6">
                    <a:lumMod val="50000"/>
                  </a:schemeClr>
                </a:solidFill>
                <a:cs typeface="B Mitra" pitchFamily="2" charset="-78"/>
              </a:rPr>
              <a:t>۱۰۰</a:t>
            </a:r>
            <a:r>
              <a:rPr lang="ar-SA" sz="2800" dirty="0">
                <a:solidFill>
                  <a:schemeClr val="accent6">
                    <a:lumMod val="50000"/>
                  </a:schemeClr>
                </a:solidFill>
                <a:cs typeface="B Mitra" pitchFamily="2" charset="-78"/>
              </a:rPr>
              <a:t> سانتی متر از سطح پشت بام بالاتر باشد</a:t>
            </a:r>
            <a:r>
              <a:rPr lang="en-US" sz="2800" dirty="0">
                <a:solidFill>
                  <a:schemeClr val="accent6">
                    <a:lumMod val="50000"/>
                  </a:schemeClr>
                </a:solidFill>
                <a:cs typeface="B Mitra" pitchFamily="2" charset="-78"/>
              </a:rPr>
              <a:t>.</a:t>
            </a:r>
          </a:p>
          <a:p>
            <a:pPr marL="0" indent="0" algn="just" rtl="1">
              <a:buNone/>
            </a:pPr>
            <a:endParaRPr lang="fa-IR" dirty="0">
              <a:solidFill>
                <a:schemeClr val="accent6">
                  <a:lumMod val="50000"/>
                </a:schemeClr>
              </a:solidFill>
              <a:cs typeface="B Mitra" pitchFamily="2" charset="-78"/>
            </a:endParaRPr>
          </a:p>
        </p:txBody>
      </p:sp>
    </p:spTree>
    <p:extLst>
      <p:ext uri="{BB962C8B-B14F-4D97-AF65-F5344CB8AC3E}">
        <p14:creationId xmlns:p14="http://schemas.microsoft.com/office/powerpoint/2010/main" val="18548952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57200" y="990600"/>
            <a:ext cx="8229600" cy="5135563"/>
          </a:xfrm>
        </p:spPr>
        <p:txBody>
          <a:bodyPr>
            <a:normAutofit/>
          </a:bodyPr>
          <a:lstStyle/>
          <a:p>
            <a:pPr algn="just" rtl="1"/>
            <a:r>
              <a:rPr lang="ar-SA" sz="2800" dirty="0">
                <a:solidFill>
                  <a:schemeClr val="accent6">
                    <a:lumMod val="50000"/>
                  </a:schemeClr>
                </a:solidFill>
                <a:cs typeface="B Mitra" pitchFamily="2" charset="-78"/>
              </a:rPr>
              <a:t>ضمن ايجاد تهويه مناسب جهت آشپزخانه و حمام منزل، از نصب آبگرمکن در حمام و نيز روشن کردن شعله‌هاي اجاق گاز در آشپزخانه جهت گرم نگه داشتن محيط داخل خانه جداً خودداري نماييد</a:t>
            </a:r>
            <a:r>
              <a:rPr lang="en-US" sz="2800" dirty="0">
                <a:solidFill>
                  <a:schemeClr val="accent6">
                    <a:lumMod val="50000"/>
                  </a:schemeClr>
                </a:solidFill>
                <a:cs typeface="B Mitra" pitchFamily="2" charset="-78"/>
              </a:rPr>
              <a:t>.</a:t>
            </a:r>
          </a:p>
          <a:p>
            <a:pPr marL="0" indent="0" algn="just" rtl="1">
              <a:buNone/>
            </a:pPr>
            <a:endParaRPr lang="en-US" sz="2800" dirty="0">
              <a:solidFill>
                <a:schemeClr val="accent6">
                  <a:lumMod val="50000"/>
                </a:schemeClr>
              </a:solidFill>
              <a:cs typeface="B Mitra" pitchFamily="2" charset="-78"/>
            </a:endParaRPr>
          </a:p>
          <a:p>
            <a:pPr algn="just" rtl="1"/>
            <a:r>
              <a:rPr lang="ar-SA" sz="2800" dirty="0">
                <a:solidFill>
                  <a:schemeClr val="accent6">
                    <a:lumMod val="50000"/>
                  </a:schemeClr>
                </a:solidFill>
                <a:cs typeface="B Mitra" pitchFamily="2" charset="-78"/>
              </a:rPr>
              <a:t>اگر فضاي منزل خود را با شوفاژ و سيستم حرارت مرکزي گرم مي کنيد درز بندي و بستن منافذ درها و پنجره ها به منظور جلوگيري از اتلاف حرارتي بلاملانع است اما درصورتي که از بخاري هاي گازسوز به منظور گرمايش محيط استفاده مي کنيد حتماً مختصري تهويه از طريق در يا پنجره در فضا ايجاد نماييد و از درز بندي و بستن کامل منافذ خودداري کنيد</a:t>
            </a:r>
            <a:r>
              <a:rPr lang="en-US" sz="2800" dirty="0">
                <a:solidFill>
                  <a:schemeClr val="accent6">
                    <a:lumMod val="50000"/>
                  </a:schemeClr>
                </a:solidFill>
                <a:cs typeface="B Mitra" pitchFamily="2" charset="-78"/>
              </a:rPr>
              <a:t>.</a:t>
            </a:r>
            <a:endParaRPr lang="fa-IR" sz="2800" dirty="0">
              <a:solidFill>
                <a:schemeClr val="accent6">
                  <a:lumMod val="50000"/>
                </a:schemeClr>
              </a:solidFill>
              <a:cs typeface="B Mitra" pitchFamily="2" charset="-78"/>
            </a:endParaRPr>
          </a:p>
          <a:p>
            <a:pPr algn="just" rtl="1"/>
            <a:endParaRPr lang="en-US" dirty="0">
              <a:solidFill>
                <a:schemeClr val="accent6">
                  <a:lumMod val="50000"/>
                </a:schemeClr>
              </a:solidFill>
              <a:cs typeface="B Mitra" pitchFamily="2" charset="-78"/>
            </a:endParaRPr>
          </a:p>
        </p:txBody>
      </p:sp>
    </p:spTree>
    <p:extLst>
      <p:ext uri="{BB962C8B-B14F-4D97-AF65-F5344CB8AC3E}">
        <p14:creationId xmlns:p14="http://schemas.microsoft.com/office/powerpoint/2010/main" val="1803845262"/>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838200" y="990600"/>
            <a:ext cx="7696200" cy="4724400"/>
          </a:xfrm>
        </p:spPr>
        <p:txBody>
          <a:bodyPr>
            <a:normAutofit/>
          </a:bodyPr>
          <a:lstStyle/>
          <a:p>
            <a:pPr algn="r" rtl="1"/>
            <a:r>
              <a:rPr lang="ar-SA" sz="3200" dirty="0">
                <a:solidFill>
                  <a:schemeClr val="accent6">
                    <a:lumMod val="50000"/>
                  </a:schemeClr>
                </a:solidFill>
                <a:cs typeface="B Mitra" pitchFamily="2" charset="-78"/>
              </a:rPr>
              <a:t>استفاده از یک دودکش مشترک برای دو وسیله گازسوز خطرناک است</a:t>
            </a:r>
            <a:r>
              <a:rPr lang="en-US" sz="3200" dirty="0">
                <a:solidFill>
                  <a:schemeClr val="accent6">
                    <a:lumMod val="50000"/>
                  </a:schemeClr>
                </a:solidFill>
                <a:cs typeface="B Mitra" pitchFamily="2" charset="-78"/>
              </a:rPr>
              <a:t>.</a:t>
            </a:r>
          </a:p>
          <a:p>
            <a:pPr algn="r" rtl="1"/>
            <a:endParaRPr lang="en-US" sz="3200" dirty="0">
              <a:solidFill>
                <a:schemeClr val="accent6">
                  <a:lumMod val="50000"/>
                </a:schemeClr>
              </a:solidFill>
              <a:cs typeface="B Mitra" pitchFamily="2" charset="-78"/>
            </a:endParaRPr>
          </a:p>
          <a:p>
            <a:pPr algn="just" rtl="1"/>
            <a:r>
              <a:rPr lang="ar-SA" sz="3200" dirty="0">
                <a:solidFill>
                  <a:schemeClr val="accent6">
                    <a:lumMod val="50000"/>
                  </a:schemeClr>
                </a:solidFill>
                <a:cs typeface="B Mitra" pitchFamily="2" charset="-78"/>
              </a:rPr>
              <a:t>لوله های آکاردئونی به دلیل انعطاف زیاد و جدا شدن از دیوار یا بخاری از جای خود خارج می شوند . بنابراین از استفاده ی این لوله ها جدا خوداری نمایید</a:t>
            </a:r>
            <a:r>
              <a:rPr lang="en-US" sz="3200" dirty="0">
                <a:solidFill>
                  <a:schemeClr val="accent6">
                    <a:lumMod val="50000"/>
                  </a:schemeClr>
                </a:solidFill>
                <a:cs typeface="B Mitra" pitchFamily="2" charset="-78"/>
              </a:rPr>
              <a:t> </a:t>
            </a:r>
            <a:r>
              <a:rPr lang="en-US" dirty="0">
                <a:solidFill>
                  <a:schemeClr val="accent6">
                    <a:lumMod val="50000"/>
                  </a:schemeClr>
                </a:solidFill>
                <a:cs typeface="B Mitra" pitchFamily="2" charset="-78"/>
              </a:rPr>
              <a:t>.</a:t>
            </a:r>
          </a:p>
          <a:p>
            <a:pPr marL="0" indent="0" algn="r" rtl="1">
              <a:buNone/>
            </a:pPr>
            <a:endParaRPr lang="en-US" dirty="0">
              <a:solidFill>
                <a:schemeClr val="accent6">
                  <a:lumMod val="50000"/>
                </a:schemeClr>
              </a:solidFill>
              <a:cs typeface="B Mitra" pitchFamily="2" charset="-78"/>
            </a:endParaRPr>
          </a:p>
        </p:txBody>
      </p:sp>
    </p:spTree>
    <p:extLst>
      <p:ext uri="{BB962C8B-B14F-4D97-AF65-F5344CB8AC3E}">
        <p14:creationId xmlns:p14="http://schemas.microsoft.com/office/powerpoint/2010/main" val="1586146628"/>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533400" y="1143000"/>
            <a:ext cx="8077200" cy="4526280"/>
          </a:xfrm>
        </p:spPr>
        <p:txBody>
          <a:bodyPr>
            <a:normAutofit/>
          </a:bodyPr>
          <a:lstStyle/>
          <a:p>
            <a:pPr algn="r" rtl="1"/>
            <a:r>
              <a:rPr lang="ar-SA" sz="3500" dirty="0">
                <a:solidFill>
                  <a:schemeClr val="accent6">
                    <a:lumMod val="50000"/>
                  </a:schemeClr>
                </a:solidFill>
                <a:cs typeface="B Mitra" pitchFamily="2" charset="-78"/>
              </a:rPr>
              <a:t>حتی الامکان از نصب زانویی اضافه در مسیر دودکش خوداری و دقت کنید جنس دودکش از ورقهای ضد زنگ و گالوانیزه انتخاب شود</a:t>
            </a:r>
            <a:r>
              <a:rPr lang="en-US" sz="3500" dirty="0">
                <a:solidFill>
                  <a:schemeClr val="accent6">
                    <a:lumMod val="50000"/>
                  </a:schemeClr>
                </a:solidFill>
                <a:cs typeface="B Mitra" pitchFamily="2" charset="-78"/>
              </a:rPr>
              <a:t> .</a:t>
            </a:r>
          </a:p>
          <a:p>
            <a:pPr marL="0" indent="0" algn="r" rtl="1">
              <a:buNone/>
            </a:pPr>
            <a:endParaRPr lang="en-US" sz="3500" dirty="0">
              <a:solidFill>
                <a:schemeClr val="accent6">
                  <a:lumMod val="50000"/>
                </a:schemeClr>
              </a:solidFill>
              <a:cs typeface="B Mitra" pitchFamily="2" charset="-78"/>
            </a:endParaRPr>
          </a:p>
          <a:p>
            <a:pPr algn="r" rtl="1"/>
            <a:r>
              <a:rPr lang="ar-SA" sz="3500" dirty="0">
                <a:solidFill>
                  <a:schemeClr val="accent6">
                    <a:lumMod val="50000"/>
                  </a:schemeClr>
                </a:solidFill>
                <a:cs typeface="B Mitra" pitchFamily="2" charset="-78"/>
              </a:rPr>
              <a:t>مسیر خروج دود ( دودکش ) را به وسیله چراغ قوه یا طناب و سنگ بررسی نمایید تا از مسدود نبودن راه آن اطمینان ی</a:t>
            </a:r>
            <a:r>
              <a:rPr lang="fa-IR" sz="3500" dirty="0">
                <a:solidFill>
                  <a:schemeClr val="accent6">
                    <a:lumMod val="50000"/>
                  </a:schemeClr>
                </a:solidFill>
                <a:cs typeface="B Mitra" pitchFamily="2" charset="-78"/>
              </a:rPr>
              <a:t>ا</a:t>
            </a:r>
            <a:r>
              <a:rPr lang="ar-SA" sz="3500" dirty="0">
                <a:solidFill>
                  <a:schemeClr val="accent6">
                    <a:lumMod val="50000"/>
                  </a:schemeClr>
                </a:solidFill>
                <a:cs typeface="B Mitra" pitchFamily="2" charset="-78"/>
              </a:rPr>
              <a:t>بید</a:t>
            </a:r>
            <a:r>
              <a:rPr lang="en-US" sz="3500" dirty="0">
                <a:solidFill>
                  <a:schemeClr val="accent6">
                    <a:lumMod val="50000"/>
                  </a:schemeClr>
                </a:solidFill>
                <a:cs typeface="B Mitra" pitchFamily="2" charset="-78"/>
              </a:rPr>
              <a:t> .</a:t>
            </a:r>
          </a:p>
          <a:p>
            <a:pPr marL="0" indent="0" algn="r" rtl="1">
              <a:buNone/>
            </a:pPr>
            <a:endParaRPr lang="en-US" dirty="0"/>
          </a:p>
          <a:p>
            <a:pPr algn="r" rtl="1"/>
            <a:endParaRPr lang="en-US" dirty="0"/>
          </a:p>
          <a:p>
            <a:pPr algn="r" rtl="1"/>
            <a:endParaRPr lang="en-US" dirty="0"/>
          </a:p>
        </p:txBody>
      </p:sp>
    </p:spTree>
    <p:extLst>
      <p:ext uri="{BB962C8B-B14F-4D97-AF65-F5344CB8AC3E}">
        <p14:creationId xmlns:p14="http://schemas.microsoft.com/office/powerpoint/2010/main" val="39593162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81000" y="731520"/>
            <a:ext cx="8153400" cy="4907280"/>
          </a:xfrm>
        </p:spPr>
        <p:txBody>
          <a:bodyPr>
            <a:normAutofit/>
          </a:bodyPr>
          <a:lstStyle/>
          <a:p>
            <a:pPr algn="r" rtl="1"/>
            <a:r>
              <a:rPr lang="ar-SA" sz="3200" dirty="0">
                <a:solidFill>
                  <a:schemeClr val="accent6">
                    <a:lumMod val="50000"/>
                  </a:schemeClr>
                </a:solidFill>
                <a:cs typeface="B Mitra" pitchFamily="2" charset="-78"/>
              </a:rPr>
              <a:t>از لوله دودکش های غیراستاندارد با قطر کم تر از </a:t>
            </a:r>
            <a:r>
              <a:rPr lang="fa-IR" sz="3200" dirty="0">
                <a:solidFill>
                  <a:schemeClr val="accent6">
                    <a:lumMod val="50000"/>
                  </a:schemeClr>
                </a:solidFill>
                <a:cs typeface="B Mitra" pitchFamily="2" charset="-78"/>
              </a:rPr>
              <a:t>۱۰</a:t>
            </a:r>
            <a:r>
              <a:rPr lang="ar-SA" sz="3200" dirty="0">
                <a:solidFill>
                  <a:schemeClr val="accent6">
                    <a:lumMod val="50000"/>
                  </a:schemeClr>
                </a:solidFill>
                <a:cs typeface="B Mitra" pitchFamily="2" charset="-78"/>
              </a:rPr>
              <a:t> سانتی متر به هیچ عنوان استفاده نکنید</a:t>
            </a:r>
            <a:r>
              <a:rPr lang="en-US" sz="3200" dirty="0">
                <a:solidFill>
                  <a:schemeClr val="accent6">
                    <a:lumMod val="50000"/>
                  </a:schemeClr>
                </a:solidFill>
                <a:cs typeface="B Mitra" pitchFamily="2" charset="-78"/>
              </a:rPr>
              <a:t> .</a:t>
            </a:r>
          </a:p>
          <a:p>
            <a:pPr marL="0" indent="0" algn="r" rtl="1">
              <a:buNone/>
            </a:pPr>
            <a:endParaRPr lang="en-US" sz="3200" dirty="0">
              <a:solidFill>
                <a:schemeClr val="accent6">
                  <a:lumMod val="50000"/>
                </a:schemeClr>
              </a:solidFill>
              <a:cs typeface="B Mitra" pitchFamily="2" charset="-78"/>
            </a:endParaRPr>
          </a:p>
          <a:p>
            <a:pPr algn="r" rtl="1"/>
            <a:r>
              <a:rPr lang="ar-SA" sz="3200" dirty="0">
                <a:solidFill>
                  <a:schemeClr val="accent6">
                    <a:lumMod val="50000"/>
                  </a:schemeClr>
                </a:solidFill>
                <a:cs typeface="B Mitra" pitchFamily="2" charset="-78"/>
              </a:rPr>
              <a:t>دقت نمایید تا هوای کافی برای سوختن به بخاری و سایر وسایل گاز سوز برسد . روزنه های زیر دربها برای این منظور مفید می باشند، از مسدود کردن آنها خودداری کنید</a:t>
            </a:r>
            <a:r>
              <a:rPr lang="fa-IR" sz="3200" dirty="0">
                <a:solidFill>
                  <a:schemeClr val="accent6">
                    <a:lumMod val="50000"/>
                  </a:schemeClr>
                </a:solidFill>
                <a:cs typeface="B Mitra" pitchFamily="2" charset="-78"/>
              </a:rPr>
              <a:t>.</a:t>
            </a:r>
          </a:p>
          <a:p>
            <a:pPr marL="45720" indent="0" algn="r" rtl="1">
              <a:buNone/>
            </a:pPr>
            <a:endParaRPr lang="fa-IR" sz="3200" dirty="0">
              <a:solidFill>
                <a:schemeClr val="accent6">
                  <a:lumMod val="50000"/>
                </a:schemeClr>
              </a:solidFill>
              <a:cs typeface="B Mitra" pitchFamily="2" charset="-78"/>
            </a:endParaRPr>
          </a:p>
          <a:p>
            <a:pPr algn="r" rtl="1"/>
            <a:r>
              <a:rPr lang="ar-SA" sz="3200" dirty="0">
                <a:solidFill>
                  <a:schemeClr val="accent6">
                    <a:lumMod val="50000"/>
                  </a:schemeClr>
                </a:solidFill>
                <a:cs typeface="B Mitra" pitchFamily="2" charset="-78"/>
              </a:rPr>
              <a:t>از انتخاب بخاری های بدون دودکش برای منازل جدا خوداری کنید</a:t>
            </a:r>
            <a:endParaRPr lang="en-US" sz="3200" dirty="0"/>
          </a:p>
          <a:p>
            <a:pPr algn="r" rtl="1"/>
            <a:endParaRPr lang="en-US" dirty="0"/>
          </a:p>
        </p:txBody>
      </p:sp>
    </p:spTree>
    <p:extLst>
      <p:ext uri="{BB962C8B-B14F-4D97-AF65-F5344CB8AC3E}">
        <p14:creationId xmlns:p14="http://schemas.microsoft.com/office/powerpoint/2010/main" val="22470944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85800" y="731520"/>
            <a:ext cx="7924800" cy="5135880"/>
          </a:xfrm>
        </p:spPr>
        <p:txBody>
          <a:bodyPr>
            <a:normAutofit/>
          </a:bodyPr>
          <a:lstStyle/>
          <a:p>
            <a:pPr algn="just" rtl="1"/>
            <a:r>
              <a:rPr lang="ar-SA" sz="3200" dirty="0">
                <a:solidFill>
                  <a:schemeClr val="accent6">
                    <a:lumMod val="50000"/>
                  </a:schemeClr>
                </a:solidFill>
                <a:cs typeface="B Mitra" pitchFamily="2" charset="-78"/>
              </a:rPr>
              <a:t>اگر فضاي خود را با شوفاژ و سيستم حرارت مركزي گرم مي كنيد درزبندي و</a:t>
            </a:r>
            <a:r>
              <a:rPr lang="en-US" sz="3200" dirty="0">
                <a:solidFill>
                  <a:schemeClr val="accent6">
                    <a:lumMod val="50000"/>
                  </a:schemeClr>
                </a:solidFill>
                <a:cs typeface="B Mitra" pitchFamily="2" charset="-78"/>
              </a:rPr>
              <a:t> </a:t>
            </a:r>
            <a:r>
              <a:rPr lang="ar-SA" sz="3200" dirty="0">
                <a:solidFill>
                  <a:schemeClr val="accent6">
                    <a:lumMod val="50000"/>
                  </a:schemeClr>
                </a:solidFill>
                <a:cs typeface="B Mitra" pitchFamily="2" charset="-78"/>
              </a:rPr>
              <a:t>بستن منافذ به منظور جلوگيري از</a:t>
            </a:r>
            <a:r>
              <a:rPr lang="en-US" sz="3200" dirty="0">
                <a:solidFill>
                  <a:schemeClr val="accent6">
                    <a:lumMod val="50000"/>
                  </a:schemeClr>
                </a:solidFill>
                <a:cs typeface="B Mitra" pitchFamily="2" charset="-78"/>
              </a:rPr>
              <a:t> </a:t>
            </a:r>
            <a:r>
              <a:rPr lang="ar-SA" sz="3200" dirty="0">
                <a:solidFill>
                  <a:schemeClr val="accent6">
                    <a:lumMod val="50000"/>
                  </a:schemeClr>
                </a:solidFill>
                <a:cs typeface="B Mitra" pitchFamily="2" charset="-78"/>
              </a:rPr>
              <a:t>اتلاف حرارتي بلاملانع مي باشد</a:t>
            </a:r>
            <a:r>
              <a:rPr lang="en-US" sz="3200" dirty="0">
                <a:solidFill>
                  <a:schemeClr val="accent6">
                    <a:lumMod val="50000"/>
                  </a:schemeClr>
                </a:solidFill>
                <a:cs typeface="B Mitra" pitchFamily="2" charset="-78"/>
              </a:rPr>
              <a:t>.</a:t>
            </a:r>
            <a:endParaRPr lang="fa-IR" sz="3200" dirty="0">
              <a:solidFill>
                <a:schemeClr val="accent6">
                  <a:lumMod val="50000"/>
                </a:schemeClr>
              </a:solidFill>
              <a:cs typeface="B Mitra" pitchFamily="2" charset="-78"/>
            </a:endParaRPr>
          </a:p>
          <a:p>
            <a:pPr marL="45720" indent="0" algn="just" rtl="1">
              <a:buNone/>
            </a:pPr>
            <a:endParaRPr lang="en-US" sz="3200" dirty="0">
              <a:solidFill>
                <a:schemeClr val="accent6">
                  <a:lumMod val="50000"/>
                </a:schemeClr>
              </a:solidFill>
              <a:cs typeface="B Mitra" pitchFamily="2" charset="-78"/>
            </a:endParaRPr>
          </a:p>
          <a:p>
            <a:pPr algn="just" rtl="1"/>
            <a:r>
              <a:rPr lang="ar-SA" sz="3200" dirty="0">
                <a:solidFill>
                  <a:schemeClr val="accent6">
                    <a:lumMod val="50000"/>
                  </a:schemeClr>
                </a:solidFill>
                <a:cs typeface="B Mitra" pitchFamily="2" charset="-78"/>
              </a:rPr>
              <a:t>در</a:t>
            </a:r>
            <a:r>
              <a:rPr lang="en-US" sz="3200" dirty="0">
                <a:solidFill>
                  <a:schemeClr val="accent6">
                    <a:lumMod val="50000"/>
                  </a:schemeClr>
                </a:solidFill>
                <a:cs typeface="B Mitra" pitchFamily="2" charset="-78"/>
              </a:rPr>
              <a:t> </a:t>
            </a:r>
            <a:r>
              <a:rPr lang="ar-SA" sz="3200" dirty="0">
                <a:solidFill>
                  <a:schemeClr val="accent6">
                    <a:lumMod val="50000"/>
                  </a:schemeClr>
                </a:solidFill>
                <a:cs typeface="B Mitra" pitchFamily="2" charset="-78"/>
              </a:rPr>
              <a:t>صورتيكه از</a:t>
            </a:r>
            <a:r>
              <a:rPr lang="en-US" sz="3200" dirty="0">
                <a:solidFill>
                  <a:schemeClr val="accent6">
                    <a:lumMod val="50000"/>
                  </a:schemeClr>
                </a:solidFill>
                <a:cs typeface="B Mitra" pitchFamily="2" charset="-78"/>
              </a:rPr>
              <a:t> </a:t>
            </a:r>
            <a:r>
              <a:rPr lang="ar-SA" sz="3200" dirty="0">
                <a:solidFill>
                  <a:schemeClr val="accent6">
                    <a:lumMod val="50000"/>
                  </a:schemeClr>
                </a:solidFill>
                <a:cs typeface="B Mitra" pitchFamily="2" charset="-78"/>
              </a:rPr>
              <a:t>بخاري هاي گازسوز به منظور گرمايش محيط استفاده مي كنيد حتما مختصري تهويه از</a:t>
            </a:r>
            <a:r>
              <a:rPr lang="en-US" sz="3200" dirty="0">
                <a:solidFill>
                  <a:schemeClr val="accent6">
                    <a:lumMod val="50000"/>
                  </a:schemeClr>
                </a:solidFill>
                <a:cs typeface="B Mitra" pitchFamily="2" charset="-78"/>
              </a:rPr>
              <a:t> </a:t>
            </a:r>
            <a:r>
              <a:rPr lang="ar-SA" sz="3200" dirty="0">
                <a:solidFill>
                  <a:schemeClr val="accent6">
                    <a:lumMod val="50000"/>
                  </a:schemeClr>
                </a:solidFill>
                <a:cs typeface="B Mitra" pitchFamily="2" charset="-78"/>
              </a:rPr>
              <a:t>طريق درب يا پنجره در</a:t>
            </a:r>
            <a:r>
              <a:rPr lang="en-US" sz="3200" dirty="0">
                <a:solidFill>
                  <a:schemeClr val="accent6">
                    <a:lumMod val="50000"/>
                  </a:schemeClr>
                </a:solidFill>
                <a:cs typeface="B Mitra" pitchFamily="2" charset="-78"/>
              </a:rPr>
              <a:t> </a:t>
            </a:r>
            <a:r>
              <a:rPr lang="ar-SA" sz="3200" dirty="0">
                <a:solidFill>
                  <a:schemeClr val="accent6">
                    <a:lumMod val="50000"/>
                  </a:schemeClr>
                </a:solidFill>
                <a:cs typeface="B Mitra" pitchFamily="2" charset="-78"/>
              </a:rPr>
              <a:t>فضا ايجاد نمائيد و</a:t>
            </a:r>
            <a:r>
              <a:rPr lang="en-US" sz="3200" dirty="0">
                <a:solidFill>
                  <a:schemeClr val="accent6">
                    <a:lumMod val="50000"/>
                  </a:schemeClr>
                </a:solidFill>
                <a:cs typeface="B Mitra" pitchFamily="2" charset="-78"/>
              </a:rPr>
              <a:t> </a:t>
            </a:r>
            <a:r>
              <a:rPr lang="ar-SA" sz="3200" dirty="0">
                <a:solidFill>
                  <a:schemeClr val="accent6">
                    <a:lumMod val="50000"/>
                  </a:schemeClr>
                </a:solidFill>
                <a:cs typeface="B Mitra" pitchFamily="2" charset="-78"/>
              </a:rPr>
              <a:t>از</a:t>
            </a:r>
            <a:r>
              <a:rPr lang="en-US" sz="3200" dirty="0">
                <a:solidFill>
                  <a:schemeClr val="accent6">
                    <a:lumMod val="50000"/>
                  </a:schemeClr>
                </a:solidFill>
                <a:cs typeface="B Mitra" pitchFamily="2" charset="-78"/>
              </a:rPr>
              <a:t> </a:t>
            </a:r>
            <a:r>
              <a:rPr lang="ar-SA" sz="3200" dirty="0">
                <a:solidFill>
                  <a:schemeClr val="accent6">
                    <a:lumMod val="50000"/>
                  </a:schemeClr>
                </a:solidFill>
                <a:cs typeface="B Mitra" pitchFamily="2" charset="-78"/>
              </a:rPr>
              <a:t>درزبندي و</a:t>
            </a:r>
            <a:r>
              <a:rPr lang="en-US" sz="3200" dirty="0">
                <a:solidFill>
                  <a:schemeClr val="accent6">
                    <a:lumMod val="50000"/>
                  </a:schemeClr>
                </a:solidFill>
                <a:cs typeface="B Mitra" pitchFamily="2" charset="-78"/>
              </a:rPr>
              <a:t> </a:t>
            </a:r>
            <a:r>
              <a:rPr lang="ar-SA" sz="3200" dirty="0">
                <a:solidFill>
                  <a:schemeClr val="accent6">
                    <a:lumMod val="50000"/>
                  </a:schemeClr>
                </a:solidFill>
                <a:cs typeface="B Mitra" pitchFamily="2" charset="-78"/>
              </a:rPr>
              <a:t>بستن كامل منافذ خودداري كنيد</a:t>
            </a:r>
            <a:r>
              <a:rPr lang="en-US" dirty="0">
                <a:solidFill>
                  <a:schemeClr val="accent6">
                    <a:lumMod val="50000"/>
                  </a:schemeClr>
                </a:solidFill>
                <a:cs typeface="B Mitra" pitchFamily="2" charset="-78"/>
              </a:rPr>
              <a:t>.</a:t>
            </a:r>
          </a:p>
        </p:txBody>
      </p:sp>
    </p:spTree>
    <p:extLst>
      <p:ext uri="{BB962C8B-B14F-4D97-AF65-F5344CB8AC3E}">
        <p14:creationId xmlns:p14="http://schemas.microsoft.com/office/powerpoint/2010/main" val="31761174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1447800"/>
            <a:ext cx="8001000" cy="3539430"/>
          </a:xfrm>
          <a:prstGeom prst="rect">
            <a:avLst/>
          </a:prstGeom>
        </p:spPr>
        <p:txBody>
          <a:bodyPr wrap="square">
            <a:spAutoFit/>
          </a:bodyPr>
          <a:lstStyle/>
          <a:p>
            <a:pPr marL="457200" indent="-457200" algn="just" rtl="1">
              <a:buFont typeface="Arial" pitchFamily="34" charset="0"/>
              <a:buChar char="•"/>
            </a:pPr>
            <a:r>
              <a:rPr lang="ar-SA" sz="3200" dirty="0">
                <a:solidFill>
                  <a:schemeClr val="accent6">
                    <a:lumMod val="50000"/>
                  </a:schemeClr>
                </a:solidFill>
                <a:cs typeface="B Mitra" pitchFamily="2" charset="-78"/>
              </a:rPr>
              <a:t>در صورت احساس علايم سردرد و سرگيجه و تهوع در مكاني كه احتمال وقوع مسموميت وجود دارد فوراً آن مكان را ترك کرده و به فضاي آزاد پناه ببريد و در اسرع وقت به پزشك مراجعه كنيد</a:t>
            </a:r>
            <a:r>
              <a:rPr lang="en-US" sz="3200" dirty="0">
                <a:solidFill>
                  <a:schemeClr val="accent6">
                    <a:lumMod val="50000"/>
                  </a:schemeClr>
                </a:solidFill>
                <a:cs typeface="B Mitra" pitchFamily="2" charset="-78"/>
              </a:rPr>
              <a:t>.</a:t>
            </a:r>
          </a:p>
          <a:p>
            <a:pPr algn="r" rtl="1"/>
            <a:endParaRPr lang="fa-IR" sz="3200" dirty="0"/>
          </a:p>
          <a:p>
            <a:pPr marL="457200" indent="-457200" algn="just" rtl="1">
              <a:buFont typeface="Arial" pitchFamily="34" charset="0"/>
              <a:buChar char="•"/>
            </a:pPr>
            <a:r>
              <a:rPr lang="ar-SA" sz="3200" dirty="0">
                <a:solidFill>
                  <a:schemeClr val="accent6">
                    <a:lumMod val="50000"/>
                  </a:schemeClr>
                </a:solidFill>
                <a:cs typeface="B Mitra" pitchFamily="2" charset="-78"/>
              </a:rPr>
              <a:t>در صورت تداوم علايم فوق براي چند روز متوالي احتمال مسموميت خفيف با اين گاز وجود دارد كه بهتر است در اين مورد با پزشك خود مشورت كنيد</a:t>
            </a:r>
            <a:r>
              <a:rPr lang="en-US" sz="3200" dirty="0">
                <a:solidFill>
                  <a:schemeClr val="accent6">
                    <a:lumMod val="50000"/>
                  </a:schemeClr>
                </a:solidFill>
                <a:cs typeface="B Mitra" pitchFamily="2" charset="-78"/>
              </a:rPr>
              <a:t>.</a:t>
            </a:r>
          </a:p>
        </p:txBody>
      </p:sp>
    </p:spTree>
    <p:extLst>
      <p:ext uri="{BB962C8B-B14F-4D97-AF65-F5344CB8AC3E}">
        <p14:creationId xmlns:p14="http://schemas.microsoft.com/office/powerpoint/2010/main" val="27526392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57200" y="685800"/>
            <a:ext cx="8229600" cy="5440363"/>
          </a:xfrm>
        </p:spPr>
        <p:txBody>
          <a:bodyPr>
            <a:normAutofit/>
          </a:bodyPr>
          <a:lstStyle/>
          <a:p>
            <a:pPr marL="0" indent="0" algn="ctr" rtl="1">
              <a:buNone/>
            </a:pPr>
            <a:r>
              <a:rPr lang="ar-SA" sz="2800" b="1" dirty="0">
                <a:solidFill>
                  <a:srgbClr val="FF0000"/>
                </a:solidFill>
                <a:cs typeface="B Titr" pitchFamily="2" charset="-78"/>
              </a:rPr>
              <a:t>در برخورد با موارد مسموميت با گاز منوكسيد كربن چه بايد كرد؟</a:t>
            </a:r>
            <a:endParaRPr lang="fa-IR" sz="2800" b="1" dirty="0">
              <a:solidFill>
                <a:srgbClr val="FF0000"/>
              </a:solidFill>
              <a:cs typeface="B Titr" pitchFamily="2" charset="-78"/>
            </a:endParaRPr>
          </a:p>
          <a:p>
            <a:pPr marL="0" indent="0" algn="ctr" rtl="1">
              <a:buNone/>
            </a:pPr>
            <a:endParaRPr lang="en-US" dirty="0">
              <a:solidFill>
                <a:srgbClr val="FF0000"/>
              </a:solidFill>
              <a:cs typeface="B Titr" pitchFamily="2" charset="-78"/>
            </a:endParaRPr>
          </a:p>
          <a:p>
            <a:pPr algn="just" rtl="1"/>
            <a:r>
              <a:rPr lang="ar-SA" sz="3200" dirty="0">
                <a:solidFill>
                  <a:schemeClr val="accent6">
                    <a:lumMod val="50000"/>
                  </a:schemeClr>
                </a:solidFill>
                <a:cs typeface="B Mitra" pitchFamily="2" charset="-78"/>
              </a:rPr>
              <a:t>در صورت مواجهه با مصدومان، سريعاً آن ها را از محيط خارج كنيد</a:t>
            </a:r>
            <a:r>
              <a:rPr lang="en-US" sz="3200" dirty="0">
                <a:solidFill>
                  <a:schemeClr val="accent6">
                    <a:lumMod val="50000"/>
                  </a:schemeClr>
                </a:solidFill>
                <a:cs typeface="B Mitra" pitchFamily="2" charset="-78"/>
              </a:rPr>
              <a:t>.</a:t>
            </a:r>
            <a:endParaRPr lang="fa-IR" sz="3200" dirty="0">
              <a:solidFill>
                <a:schemeClr val="accent6">
                  <a:lumMod val="50000"/>
                </a:schemeClr>
              </a:solidFill>
              <a:cs typeface="B Mitra" pitchFamily="2" charset="-78"/>
            </a:endParaRPr>
          </a:p>
          <a:p>
            <a:pPr marL="45720" indent="0" algn="just" rtl="1">
              <a:buNone/>
            </a:pPr>
            <a:endParaRPr lang="en-US" sz="3200" dirty="0">
              <a:solidFill>
                <a:schemeClr val="accent6">
                  <a:lumMod val="50000"/>
                </a:schemeClr>
              </a:solidFill>
              <a:cs typeface="B Mitra" pitchFamily="2" charset="-78"/>
            </a:endParaRPr>
          </a:p>
          <a:p>
            <a:pPr algn="just" rtl="1"/>
            <a:r>
              <a:rPr lang="ar-SA" sz="3200" dirty="0">
                <a:solidFill>
                  <a:schemeClr val="accent6">
                    <a:lumMod val="50000"/>
                  </a:schemeClr>
                </a:solidFill>
                <a:cs typeface="B Mitra" pitchFamily="2" charset="-78"/>
              </a:rPr>
              <a:t>پس از خارج ساختن مصدوم از محيط آلوده فوراً با اورژانس تماس بگيريد</a:t>
            </a:r>
            <a:r>
              <a:rPr lang="en-US" sz="3200" dirty="0">
                <a:solidFill>
                  <a:schemeClr val="accent6">
                    <a:lumMod val="50000"/>
                  </a:schemeClr>
                </a:solidFill>
                <a:cs typeface="B Mitra" pitchFamily="2" charset="-78"/>
              </a:rPr>
              <a:t>.</a:t>
            </a:r>
            <a:endParaRPr lang="fa-IR" sz="3200" dirty="0">
              <a:solidFill>
                <a:schemeClr val="accent6">
                  <a:lumMod val="50000"/>
                </a:schemeClr>
              </a:solidFill>
              <a:cs typeface="B Mitra" pitchFamily="2" charset="-78"/>
            </a:endParaRPr>
          </a:p>
          <a:p>
            <a:pPr marL="45720" indent="0" algn="just" rtl="1">
              <a:buNone/>
            </a:pPr>
            <a:endParaRPr lang="en-US" sz="3200" dirty="0">
              <a:solidFill>
                <a:schemeClr val="accent6">
                  <a:lumMod val="50000"/>
                </a:schemeClr>
              </a:solidFill>
              <a:cs typeface="B Mitra" pitchFamily="2" charset="-78"/>
            </a:endParaRPr>
          </a:p>
          <a:p>
            <a:pPr algn="just" rtl="1"/>
            <a:r>
              <a:rPr lang="ar-SA" sz="3200" dirty="0">
                <a:solidFill>
                  <a:schemeClr val="accent6">
                    <a:lumMod val="50000"/>
                  </a:schemeClr>
                </a:solidFill>
                <a:cs typeface="B Mitra" pitchFamily="2" charset="-78"/>
              </a:rPr>
              <a:t>علائم حياتي مصدومان را کنترل کنيد و از باز بودن راه هاي هوايي مصدوم اطمينان حاصل نماييد</a:t>
            </a:r>
            <a:r>
              <a:rPr lang="en-US" sz="3200" dirty="0">
                <a:solidFill>
                  <a:schemeClr val="accent6">
                    <a:lumMod val="50000"/>
                  </a:schemeClr>
                </a:solidFill>
                <a:cs typeface="B Mitra" pitchFamily="2" charset="-78"/>
              </a:rPr>
              <a:t>.</a:t>
            </a:r>
          </a:p>
          <a:p>
            <a:pPr algn="r" rtl="1"/>
            <a:endParaRPr lang="en-US" dirty="0"/>
          </a:p>
        </p:txBody>
      </p:sp>
    </p:spTree>
    <p:extLst>
      <p:ext uri="{BB962C8B-B14F-4D97-AF65-F5344CB8AC3E}">
        <p14:creationId xmlns:p14="http://schemas.microsoft.com/office/powerpoint/2010/main" val="1291249197"/>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838200"/>
            <a:ext cx="8001000" cy="5105400"/>
          </a:xfrm>
        </p:spPr>
        <p:txBody>
          <a:bodyPr>
            <a:normAutofit/>
          </a:bodyPr>
          <a:lstStyle/>
          <a:p>
            <a:pPr algn="just" rtl="1"/>
            <a:r>
              <a:rPr lang="ar-SA" sz="2800" dirty="0">
                <a:solidFill>
                  <a:schemeClr val="accent6">
                    <a:lumMod val="50000"/>
                  </a:schemeClr>
                </a:solidFill>
                <a:cs typeface="B Mitra" pitchFamily="2" charset="-78"/>
              </a:rPr>
              <a:t>با توجه به استفاده از</a:t>
            </a:r>
            <a:r>
              <a:rPr lang="en-US" sz="2800" dirty="0">
                <a:solidFill>
                  <a:schemeClr val="accent6">
                    <a:lumMod val="50000"/>
                  </a:schemeClr>
                </a:solidFill>
                <a:cs typeface="B Mitra" pitchFamily="2" charset="-78"/>
              </a:rPr>
              <a:t> </a:t>
            </a:r>
            <a:r>
              <a:rPr lang="ar-SA" sz="2800" dirty="0">
                <a:solidFill>
                  <a:schemeClr val="accent6">
                    <a:lumMod val="50000"/>
                  </a:schemeClr>
                </a:solidFill>
                <a:cs typeface="B Mitra" pitchFamily="2" charset="-78"/>
              </a:rPr>
              <a:t>وسایل گرمایشی</a:t>
            </a:r>
            <a:r>
              <a:rPr lang="en-US" sz="2800" dirty="0">
                <a:solidFill>
                  <a:schemeClr val="accent6">
                    <a:lumMod val="50000"/>
                  </a:schemeClr>
                </a:solidFill>
                <a:cs typeface="B Mitra" pitchFamily="2" charset="-78"/>
              </a:rPr>
              <a:t> </a:t>
            </a:r>
            <a:r>
              <a:rPr lang="ar-SA" sz="2800" dirty="0">
                <a:solidFill>
                  <a:schemeClr val="accent6">
                    <a:lumMod val="50000"/>
                  </a:schemeClr>
                </a:solidFill>
                <a:cs typeface="B Mitra" pitchFamily="2" charset="-78"/>
              </a:rPr>
              <a:t>در نیمه دوم هر سال آمار تلفات</a:t>
            </a:r>
            <a:r>
              <a:rPr lang="en-US" sz="2800" dirty="0">
                <a:solidFill>
                  <a:schemeClr val="accent6">
                    <a:lumMod val="50000"/>
                  </a:schemeClr>
                </a:solidFill>
                <a:cs typeface="B Mitra" pitchFamily="2" charset="-78"/>
              </a:rPr>
              <a:t> </a:t>
            </a:r>
            <a:r>
              <a:rPr lang="ar-SA" sz="2800" dirty="0">
                <a:solidFill>
                  <a:schemeClr val="accent6">
                    <a:lumMod val="50000"/>
                  </a:schemeClr>
                </a:solidFill>
                <a:cs typeface="B Mitra" pitchFamily="2" charset="-78"/>
              </a:rPr>
              <a:t>مسمومیت با </a:t>
            </a:r>
            <a:r>
              <a:rPr lang="fa-IR" sz="2800" dirty="0">
                <a:solidFill>
                  <a:schemeClr val="accent6">
                    <a:lumMod val="50000"/>
                  </a:schemeClr>
                </a:solidFill>
                <a:cs typeface="B Mitra" pitchFamily="2" charset="-78"/>
              </a:rPr>
              <a:t>گاز</a:t>
            </a:r>
            <a:r>
              <a:rPr lang="en-US" sz="2800" dirty="0">
                <a:solidFill>
                  <a:schemeClr val="accent6">
                    <a:lumMod val="50000"/>
                  </a:schemeClr>
                </a:solidFill>
                <a:cs typeface="B Mitra" pitchFamily="2" charset="-78"/>
              </a:rPr>
              <a:t> </a:t>
            </a:r>
            <a:r>
              <a:rPr lang="ar-SA" sz="2800" dirty="0">
                <a:solidFill>
                  <a:schemeClr val="accent6">
                    <a:lumMod val="50000"/>
                  </a:schemeClr>
                </a:solidFill>
                <a:cs typeface="B Mitra" pitchFamily="2" charset="-78"/>
              </a:rPr>
              <a:t>منوکسید کربن</a:t>
            </a:r>
            <a:r>
              <a:rPr lang="fa-IR" sz="2800" dirty="0">
                <a:solidFill>
                  <a:schemeClr val="accent6">
                    <a:lumMod val="50000"/>
                  </a:schemeClr>
                </a:solidFill>
                <a:cs typeface="B Mitra" pitchFamily="2" charset="-78"/>
              </a:rPr>
              <a:t> </a:t>
            </a:r>
            <a:r>
              <a:rPr lang="ar-SA" sz="2800" dirty="0">
                <a:solidFill>
                  <a:schemeClr val="accent6">
                    <a:lumMod val="50000"/>
                  </a:schemeClr>
                </a:solidFill>
                <a:cs typeface="B Mitra" pitchFamily="2" charset="-78"/>
              </a:rPr>
              <a:t>در این مدت با </a:t>
            </a:r>
            <a:r>
              <a:rPr lang="fa-IR" sz="2800" dirty="0">
                <a:solidFill>
                  <a:schemeClr val="accent6">
                    <a:lumMod val="50000"/>
                  </a:schemeClr>
                </a:solidFill>
                <a:cs typeface="B Mitra" pitchFamily="2" charset="-78"/>
              </a:rPr>
              <a:t>رشد</a:t>
            </a:r>
            <a:r>
              <a:rPr lang="en-US" sz="2800" dirty="0">
                <a:solidFill>
                  <a:schemeClr val="accent6">
                    <a:lumMod val="50000"/>
                  </a:schemeClr>
                </a:solidFill>
                <a:cs typeface="B Mitra" pitchFamily="2" charset="-78"/>
              </a:rPr>
              <a:t> </a:t>
            </a:r>
            <a:r>
              <a:rPr lang="ar-SA" sz="2800" dirty="0">
                <a:solidFill>
                  <a:schemeClr val="accent6">
                    <a:lumMod val="50000"/>
                  </a:schemeClr>
                </a:solidFill>
                <a:cs typeface="B Mitra" pitchFamily="2" charset="-78"/>
              </a:rPr>
              <a:t>قابل توجهی همراه است</a:t>
            </a:r>
            <a:r>
              <a:rPr lang="fa-IR" sz="2800" dirty="0">
                <a:solidFill>
                  <a:schemeClr val="accent6">
                    <a:lumMod val="50000"/>
                  </a:schemeClr>
                </a:solidFill>
                <a:cs typeface="B Mitra" pitchFamily="2" charset="-78"/>
              </a:rPr>
              <a:t>.</a:t>
            </a:r>
            <a:r>
              <a:rPr lang="ar-SA" sz="2800" dirty="0">
                <a:solidFill>
                  <a:schemeClr val="accent6">
                    <a:lumMod val="50000"/>
                  </a:schemeClr>
                </a:solidFill>
                <a:cs typeface="B Mitra" pitchFamily="2" charset="-78"/>
              </a:rPr>
              <a:t> </a:t>
            </a:r>
            <a:endParaRPr lang="fa-IR" sz="2800" dirty="0">
              <a:solidFill>
                <a:schemeClr val="accent6">
                  <a:lumMod val="50000"/>
                </a:schemeClr>
              </a:solidFill>
              <a:cs typeface="B Mitra" pitchFamily="2" charset="-78"/>
            </a:endParaRPr>
          </a:p>
          <a:p>
            <a:pPr algn="just" rtl="1"/>
            <a:endParaRPr lang="fa-IR" sz="2800" dirty="0">
              <a:solidFill>
                <a:schemeClr val="accent6">
                  <a:lumMod val="50000"/>
                </a:schemeClr>
              </a:solidFill>
              <a:cs typeface="B Mitra" pitchFamily="2" charset="-78"/>
            </a:endParaRPr>
          </a:p>
          <a:p>
            <a:pPr algn="just" rtl="1"/>
            <a:r>
              <a:rPr lang="ar-SA" sz="2800" dirty="0">
                <a:solidFill>
                  <a:schemeClr val="accent6">
                    <a:lumMod val="50000"/>
                  </a:schemeClr>
                </a:solidFill>
                <a:cs typeface="B Mitra" pitchFamily="2" charset="-78"/>
              </a:rPr>
              <a:t>در سال </a:t>
            </a:r>
            <a:r>
              <a:rPr lang="fa-IR" sz="2800" dirty="0">
                <a:solidFill>
                  <a:schemeClr val="accent6">
                    <a:lumMod val="50000"/>
                  </a:schemeClr>
                </a:solidFill>
                <a:cs typeface="B Mitra" pitchFamily="2" charset="-78"/>
              </a:rPr>
              <a:t>۱۳۹۵</a:t>
            </a:r>
            <a:r>
              <a:rPr lang="ar-SA" sz="2800" dirty="0">
                <a:solidFill>
                  <a:schemeClr val="accent6">
                    <a:lumMod val="50000"/>
                  </a:schemeClr>
                </a:solidFill>
                <a:cs typeface="B Mitra" pitchFamily="2" charset="-78"/>
              </a:rPr>
              <a:t> </a:t>
            </a:r>
            <a:r>
              <a:rPr lang="fa-IR" sz="2800" dirty="0">
                <a:solidFill>
                  <a:schemeClr val="accent6">
                    <a:lumMod val="50000"/>
                  </a:schemeClr>
                </a:solidFill>
                <a:cs typeface="B Mitra" pitchFamily="2" charset="-78"/>
              </a:rPr>
              <a:t>۸4۶</a:t>
            </a:r>
            <a:r>
              <a:rPr lang="ar-SA" sz="2800" dirty="0">
                <a:solidFill>
                  <a:schemeClr val="accent6">
                    <a:lumMod val="50000"/>
                  </a:schemeClr>
                </a:solidFill>
                <a:cs typeface="B Mitra" pitchFamily="2" charset="-78"/>
              </a:rPr>
              <a:t> نفر بر اثر مسمومیت با گاز منوکسیدکربن در کشور جان خود را از دست دادند</a:t>
            </a:r>
            <a:r>
              <a:rPr lang="fa-IR" sz="2800" dirty="0">
                <a:solidFill>
                  <a:schemeClr val="accent6">
                    <a:lumMod val="50000"/>
                  </a:schemeClr>
                </a:solidFill>
                <a:cs typeface="B Mitra" pitchFamily="2" charset="-78"/>
              </a:rPr>
              <a:t>.</a:t>
            </a:r>
            <a:r>
              <a:rPr lang="ar-SA" sz="2800" dirty="0">
                <a:solidFill>
                  <a:schemeClr val="accent6">
                    <a:lumMod val="50000"/>
                  </a:schemeClr>
                </a:solidFill>
                <a:cs typeface="B Mitra" pitchFamily="2" charset="-78"/>
              </a:rPr>
              <a:t> </a:t>
            </a:r>
            <a:endParaRPr lang="fa-IR" sz="2800" dirty="0">
              <a:solidFill>
                <a:schemeClr val="accent6">
                  <a:lumMod val="50000"/>
                </a:schemeClr>
              </a:solidFill>
              <a:cs typeface="B Mitra" pitchFamily="2" charset="-78"/>
            </a:endParaRPr>
          </a:p>
          <a:p>
            <a:pPr algn="just" rtl="1"/>
            <a:endParaRPr lang="en-US" sz="2800" dirty="0">
              <a:solidFill>
                <a:schemeClr val="accent6">
                  <a:lumMod val="50000"/>
                </a:schemeClr>
              </a:solidFill>
              <a:cs typeface="B Mitra" pitchFamily="2" charset="-78"/>
            </a:endParaRPr>
          </a:p>
          <a:p>
            <a:pPr algn="just" rtl="1"/>
            <a:r>
              <a:rPr lang="ar-SA" sz="2800" dirty="0">
                <a:solidFill>
                  <a:schemeClr val="accent6">
                    <a:lumMod val="50000"/>
                  </a:schemeClr>
                </a:solidFill>
                <a:cs typeface="B Mitra" pitchFamily="2" charset="-78"/>
              </a:rPr>
              <a:t>آمار مسمومیت با گاز مونوکسیدکربن به طور کلی در سال </a:t>
            </a:r>
            <a:r>
              <a:rPr lang="fa-IR" sz="2800" dirty="0">
                <a:solidFill>
                  <a:schemeClr val="accent6">
                    <a:lumMod val="50000"/>
                  </a:schemeClr>
                </a:solidFill>
                <a:cs typeface="B Mitra" pitchFamily="2" charset="-78"/>
              </a:rPr>
              <a:t>95 نسبت به سال 94 </a:t>
            </a:r>
            <a:r>
              <a:rPr lang="ar-SA" sz="2800" dirty="0">
                <a:solidFill>
                  <a:schemeClr val="accent6">
                    <a:lumMod val="50000"/>
                  </a:schemeClr>
                </a:solidFill>
                <a:cs typeface="B Mitra" pitchFamily="2" charset="-78"/>
              </a:rPr>
              <a:t> با </a:t>
            </a:r>
            <a:r>
              <a:rPr lang="fa-IR" sz="2800" dirty="0">
                <a:solidFill>
                  <a:schemeClr val="accent6">
                    <a:lumMod val="50000"/>
                  </a:schemeClr>
                </a:solidFill>
                <a:cs typeface="B Mitra" pitchFamily="2" charset="-78"/>
              </a:rPr>
              <a:t>35 رشد دارد.</a:t>
            </a:r>
            <a:endParaRPr lang="en-US" dirty="0"/>
          </a:p>
        </p:txBody>
      </p:sp>
    </p:spTree>
    <p:extLst>
      <p:ext uri="{BB962C8B-B14F-4D97-AF65-F5344CB8AC3E}">
        <p14:creationId xmlns:p14="http://schemas.microsoft.com/office/powerpoint/2010/main" val="1270470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3" name="TextBox 2"/>
          <p:cNvSpPr txBox="1"/>
          <p:nvPr/>
        </p:nvSpPr>
        <p:spPr>
          <a:xfrm>
            <a:off x="2777613" y="771832"/>
            <a:ext cx="5638800" cy="523220"/>
          </a:xfrm>
          <a:prstGeom prst="rect">
            <a:avLst/>
          </a:prstGeom>
          <a:noFill/>
        </p:spPr>
        <p:txBody>
          <a:bodyPr wrap="square" rtlCol="0">
            <a:spAutoFit/>
          </a:bodyPr>
          <a:lstStyle/>
          <a:p>
            <a:pPr algn="r" rtl="1"/>
            <a:r>
              <a:rPr lang="fa-IR" sz="2800" dirty="0">
                <a:cs typeface="B Titr" pitchFamily="2" charset="-78"/>
              </a:rPr>
              <a:t>مشخصات گاز منو اکسید کربن</a:t>
            </a:r>
            <a:endParaRPr lang="en-US" sz="2800" dirty="0">
              <a:cs typeface="B Titr" pitchFamily="2" charset="-78"/>
            </a:endParaRPr>
          </a:p>
        </p:txBody>
      </p:sp>
      <p:sp>
        <p:nvSpPr>
          <p:cNvPr id="6" name="Content Placeholder 2"/>
          <p:cNvSpPr txBox="1">
            <a:spLocks/>
          </p:cNvSpPr>
          <p:nvPr/>
        </p:nvSpPr>
        <p:spPr>
          <a:xfrm>
            <a:off x="685801" y="1752600"/>
            <a:ext cx="7730612" cy="4008120"/>
          </a:xfrm>
          <a:prstGeom prst="rect">
            <a:avLst/>
          </a:prstGeom>
        </p:spPr>
        <p:txBody>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algn="just" rtl="1">
              <a:lnSpc>
                <a:spcPct val="150000"/>
              </a:lnSpc>
              <a:buNone/>
            </a:pPr>
            <a:r>
              <a:rPr lang="fa-IR" sz="3200" dirty="0">
                <a:solidFill>
                  <a:schemeClr val="accent6">
                    <a:lumMod val="50000"/>
                  </a:schemeClr>
                </a:solidFill>
                <a:cs typeface="B Mitra" pitchFamily="2" charset="-78"/>
              </a:rPr>
              <a:t>گ</a:t>
            </a:r>
            <a:r>
              <a:rPr lang="ar-SA" sz="3200" dirty="0">
                <a:solidFill>
                  <a:schemeClr val="accent6">
                    <a:lumMod val="50000"/>
                  </a:schemeClr>
                </a:solidFill>
                <a:cs typeface="B Mitra" pitchFamily="2" charset="-78"/>
              </a:rPr>
              <a:t>از منو اکسید کربن بی رنگ و بی بو بوده </a:t>
            </a:r>
            <a:r>
              <a:rPr lang="fa-IR" sz="3200" dirty="0">
                <a:solidFill>
                  <a:schemeClr val="accent6">
                    <a:lumMod val="50000"/>
                  </a:schemeClr>
                </a:solidFill>
                <a:cs typeface="B Mitra" pitchFamily="2" charset="-78"/>
              </a:rPr>
              <a:t>و </a:t>
            </a:r>
            <a:r>
              <a:rPr lang="ar-SA" sz="3200" dirty="0">
                <a:solidFill>
                  <a:schemeClr val="accent6">
                    <a:lumMod val="50000"/>
                  </a:schemeClr>
                </a:solidFill>
                <a:cs typeface="B Mitra" pitchFamily="2" charset="-78"/>
              </a:rPr>
              <a:t>عمده ترين منبع توليد اين گاز سوختن ناقص نفت و گاز است ولي اصولاً در اثر احتراق هر نوع ماده سوختني خصوصاً در محيط هاي در بسته و فاقد اكسيژن ممكن است توليد شود</a:t>
            </a:r>
            <a:r>
              <a:rPr lang="fa-IR" sz="3200" dirty="0">
                <a:solidFill>
                  <a:schemeClr val="accent6">
                    <a:lumMod val="50000"/>
                  </a:schemeClr>
                </a:solidFill>
                <a:cs typeface="B Mitra" pitchFamily="2" charset="-78"/>
              </a:rPr>
              <a:t>.</a:t>
            </a:r>
            <a:endParaRPr lang="en-US" sz="2800" dirty="0"/>
          </a:p>
        </p:txBody>
      </p:sp>
    </p:spTree>
    <p:extLst>
      <p:ext uri="{BB962C8B-B14F-4D97-AF65-F5344CB8AC3E}">
        <p14:creationId xmlns:p14="http://schemas.microsoft.com/office/powerpoint/2010/main" val="2390138639"/>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57200" y="990600"/>
            <a:ext cx="8229600" cy="4525963"/>
          </a:xfrm>
        </p:spPr>
        <p:txBody>
          <a:bodyPr/>
          <a:lstStyle/>
          <a:p>
            <a:pPr marL="45720" indent="0" algn="just" rtl="1">
              <a:lnSpc>
                <a:spcPct val="150000"/>
              </a:lnSpc>
              <a:buNone/>
            </a:pPr>
            <a:r>
              <a:rPr lang="ar-SA" sz="3200" dirty="0">
                <a:solidFill>
                  <a:schemeClr val="accent6">
                    <a:lumMod val="50000"/>
                  </a:schemeClr>
                </a:solidFill>
                <a:cs typeface="B Mitra" pitchFamily="2" charset="-78"/>
              </a:rPr>
              <a:t>از آن جا كه تمايل اين گاز براي تركيب با هموگلوبين خون ما 250 برابر بيش از اكسيژن مي باشد لذا با بالا رفتن درصد آن در هواي اتاق، به سرعت باعث ايجاد مسموميت خواهد شد و اكسيژن رساني به بافت هاي مختلف بدن از جمله مغز و قلب را دچار اختلال مي نمايد كه به علت بي رنگ و بي بو بودن اين گاز، ممكن است وجود آن در محيط تا زمان ايجاد علايم مسموميت شديد مورد توجه واقع نشود</a:t>
            </a:r>
            <a:r>
              <a:rPr lang="en-US" sz="3200" dirty="0">
                <a:solidFill>
                  <a:schemeClr val="accent6">
                    <a:lumMod val="50000"/>
                  </a:schemeClr>
                </a:solidFill>
                <a:cs typeface="B Mitra" pitchFamily="2" charset="-78"/>
              </a:rPr>
              <a:t>.</a:t>
            </a:r>
          </a:p>
          <a:p>
            <a:pPr algn="r" rtl="1"/>
            <a:endParaRPr lang="en-US" dirty="0"/>
          </a:p>
        </p:txBody>
      </p:sp>
    </p:spTree>
    <p:extLst>
      <p:ext uri="{BB962C8B-B14F-4D97-AF65-F5344CB8AC3E}">
        <p14:creationId xmlns:p14="http://schemas.microsoft.com/office/powerpoint/2010/main" val="1221640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57200" y="685800"/>
            <a:ext cx="8229600" cy="5440363"/>
          </a:xfrm>
        </p:spPr>
        <p:txBody>
          <a:bodyPr/>
          <a:lstStyle/>
          <a:p>
            <a:pPr marL="0" indent="0" algn="r" rtl="1">
              <a:buNone/>
            </a:pPr>
            <a:r>
              <a:rPr lang="fa-IR" sz="3200" dirty="0">
                <a:solidFill>
                  <a:srgbClr val="FF0000"/>
                </a:solidFill>
                <a:cs typeface="B Mitra" pitchFamily="2" charset="-78"/>
              </a:rPr>
              <a:t>علائم مسمومیت با گاز منواکسید کربن</a:t>
            </a:r>
          </a:p>
          <a:p>
            <a:pPr algn="r" rtl="1"/>
            <a:r>
              <a:rPr lang="ar-SA" sz="3200" dirty="0">
                <a:solidFill>
                  <a:schemeClr val="accent6">
                    <a:lumMod val="50000"/>
                  </a:schemeClr>
                </a:solidFill>
                <a:cs typeface="B Mitra" pitchFamily="2" charset="-78"/>
              </a:rPr>
              <a:t>سردرد</a:t>
            </a:r>
            <a:endParaRPr lang="fa-IR" sz="3200" dirty="0">
              <a:solidFill>
                <a:schemeClr val="accent6">
                  <a:lumMod val="50000"/>
                </a:schemeClr>
              </a:solidFill>
              <a:cs typeface="B Mitra" pitchFamily="2" charset="-78"/>
            </a:endParaRPr>
          </a:p>
          <a:p>
            <a:pPr algn="r" rtl="1"/>
            <a:r>
              <a:rPr lang="ar-SA" sz="3200" dirty="0">
                <a:solidFill>
                  <a:schemeClr val="accent6">
                    <a:lumMod val="50000"/>
                  </a:schemeClr>
                </a:solidFill>
                <a:cs typeface="B Mitra" pitchFamily="2" charset="-78"/>
              </a:rPr>
              <a:t> سرگيجه</a:t>
            </a:r>
            <a:endParaRPr lang="fa-IR" sz="3200" dirty="0">
              <a:solidFill>
                <a:schemeClr val="accent6">
                  <a:lumMod val="50000"/>
                </a:schemeClr>
              </a:solidFill>
              <a:cs typeface="B Mitra" pitchFamily="2" charset="-78"/>
            </a:endParaRPr>
          </a:p>
          <a:p>
            <a:pPr algn="r" rtl="1"/>
            <a:r>
              <a:rPr lang="ar-SA" sz="3200" dirty="0">
                <a:solidFill>
                  <a:schemeClr val="accent6">
                    <a:lumMod val="50000"/>
                  </a:schemeClr>
                </a:solidFill>
                <a:cs typeface="B Mitra" pitchFamily="2" charset="-78"/>
              </a:rPr>
              <a:t>خميازه كشيدن بيش از حد</a:t>
            </a:r>
            <a:r>
              <a:rPr lang="en-US" sz="3200" dirty="0"/>
              <a:t> </a:t>
            </a:r>
            <a:endParaRPr lang="fa-IR" sz="3200" dirty="0">
              <a:solidFill>
                <a:schemeClr val="accent6">
                  <a:lumMod val="50000"/>
                </a:schemeClr>
              </a:solidFill>
              <a:cs typeface="B Mitra" pitchFamily="2" charset="-78"/>
            </a:endParaRPr>
          </a:p>
          <a:p>
            <a:pPr algn="r" rtl="1"/>
            <a:r>
              <a:rPr lang="ar-SA" sz="3200" dirty="0">
                <a:solidFill>
                  <a:schemeClr val="accent6">
                    <a:lumMod val="50000"/>
                  </a:schemeClr>
                </a:solidFill>
                <a:cs typeface="B Mitra" pitchFamily="2" charset="-78"/>
              </a:rPr>
              <a:t>تهوع و استفراغ و احتمالاً درد شكمي و</a:t>
            </a:r>
            <a:endParaRPr lang="fa-IR" sz="3200" dirty="0">
              <a:solidFill>
                <a:schemeClr val="accent6">
                  <a:lumMod val="50000"/>
                </a:schemeClr>
              </a:solidFill>
              <a:cs typeface="B Mitra" pitchFamily="2" charset="-78"/>
            </a:endParaRPr>
          </a:p>
          <a:p>
            <a:pPr algn="r" rtl="1"/>
            <a:r>
              <a:rPr lang="ar-SA" sz="3200" dirty="0">
                <a:solidFill>
                  <a:schemeClr val="accent6">
                    <a:lumMod val="50000"/>
                  </a:schemeClr>
                </a:solidFill>
                <a:cs typeface="B Mitra" pitchFamily="2" charset="-78"/>
              </a:rPr>
              <a:t> سپس حالت بيهوشي، تشنج و اغما مي باشد</a:t>
            </a:r>
            <a:endParaRPr lang="fa-IR" sz="3200" dirty="0">
              <a:solidFill>
                <a:schemeClr val="accent6">
                  <a:lumMod val="50000"/>
                </a:schemeClr>
              </a:solidFill>
              <a:cs typeface="B Mitra" pitchFamily="2" charset="-78"/>
            </a:endParaRPr>
          </a:p>
          <a:p>
            <a:pPr algn="r" rtl="1"/>
            <a:r>
              <a:rPr lang="ar-SA" sz="3200" dirty="0">
                <a:solidFill>
                  <a:schemeClr val="accent6">
                    <a:lumMod val="50000"/>
                  </a:schemeClr>
                </a:solidFill>
                <a:cs typeface="B Mitra" pitchFamily="2" charset="-78"/>
              </a:rPr>
              <a:t> در بيماران مبتلا به ناراحتي هاي قلبي ممكن است تشديد بيماري يك علامت هشدار دهنده باشد</a:t>
            </a:r>
            <a:r>
              <a:rPr lang="en-US" dirty="0">
                <a:solidFill>
                  <a:schemeClr val="accent6">
                    <a:lumMod val="50000"/>
                  </a:schemeClr>
                </a:solidFill>
                <a:cs typeface="B Mitra" pitchFamily="2" charset="-78"/>
              </a:rPr>
              <a:t>.</a:t>
            </a:r>
          </a:p>
        </p:txBody>
      </p:sp>
    </p:spTree>
    <p:extLst>
      <p:ext uri="{BB962C8B-B14F-4D97-AF65-F5344CB8AC3E}">
        <p14:creationId xmlns:p14="http://schemas.microsoft.com/office/powerpoint/2010/main" val="3358219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57200" y="838200"/>
            <a:ext cx="8229600" cy="5287963"/>
          </a:xfrm>
        </p:spPr>
        <p:txBody>
          <a:bodyPr>
            <a:normAutofit/>
          </a:bodyPr>
          <a:lstStyle/>
          <a:p>
            <a:pPr marL="0" indent="0" algn="r" rtl="1">
              <a:buNone/>
            </a:pPr>
            <a:r>
              <a:rPr lang="ar-SA" sz="2800" dirty="0">
                <a:solidFill>
                  <a:srgbClr val="FF0000"/>
                </a:solidFill>
                <a:cs typeface="B Mitra" pitchFamily="2" charset="-78"/>
              </a:rPr>
              <a:t>از ساير علايم مسموميت مي توان به</a:t>
            </a:r>
            <a:r>
              <a:rPr lang="fa-IR" sz="2800" dirty="0">
                <a:solidFill>
                  <a:srgbClr val="FF0000"/>
                </a:solidFill>
                <a:cs typeface="B Mitra" pitchFamily="2" charset="-78"/>
              </a:rPr>
              <a:t>:</a:t>
            </a:r>
            <a:r>
              <a:rPr lang="ar-SA" sz="2800" dirty="0">
                <a:solidFill>
                  <a:srgbClr val="FF0000"/>
                </a:solidFill>
                <a:cs typeface="B Mitra" pitchFamily="2" charset="-78"/>
              </a:rPr>
              <a:t> </a:t>
            </a:r>
            <a:endParaRPr lang="fa-IR" sz="2800" dirty="0">
              <a:solidFill>
                <a:srgbClr val="FF0000"/>
              </a:solidFill>
              <a:cs typeface="B Mitra" pitchFamily="2" charset="-78"/>
            </a:endParaRPr>
          </a:p>
          <a:p>
            <a:pPr algn="r" rtl="1"/>
            <a:r>
              <a:rPr lang="ar-SA" sz="2800" dirty="0">
                <a:solidFill>
                  <a:schemeClr val="accent6">
                    <a:lumMod val="50000"/>
                  </a:schemeClr>
                </a:solidFill>
                <a:cs typeface="B Mitra" pitchFamily="2" charset="-78"/>
              </a:rPr>
              <a:t>حالت خواب آلودگي شديد، كسلي، خستگي </a:t>
            </a:r>
            <a:endParaRPr lang="fa-IR" sz="2800" dirty="0">
              <a:solidFill>
                <a:schemeClr val="accent6">
                  <a:lumMod val="50000"/>
                </a:schemeClr>
              </a:solidFill>
              <a:cs typeface="B Mitra" pitchFamily="2" charset="-78"/>
            </a:endParaRPr>
          </a:p>
          <a:p>
            <a:pPr algn="r" rtl="1"/>
            <a:r>
              <a:rPr lang="ar-SA" sz="2800" dirty="0">
                <a:solidFill>
                  <a:schemeClr val="accent6">
                    <a:lumMod val="50000"/>
                  </a:schemeClr>
                </a:solidFill>
                <a:cs typeface="B Mitra" pitchFamily="2" charset="-78"/>
              </a:rPr>
              <a:t>سفتي عضلات</a:t>
            </a:r>
            <a:r>
              <a:rPr lang="fa-IR" sz="2800" dirty="0">
                <a:solidFill>
                  <a:schemeClr val="accent6">
                    <a:lumMod val="50000"/>
                  </a:schemeClr>
                </a:solidFill>
                <a:cs typeface="B Mitra" pitchFamily="2" charset="-78"/>
              </a:rPr>
              <a:t> </a:t>
            </a:r>
          </a:p>
          <a:p>
            <a:pPr algn="r" rtl="1"/>
            <a:r>
              <a:rPr lang="ar-SA" sz="2800" dirty="0">
                <a:solidFill>
                  <a:schemeClr val="accent6">
                    <a:lumMod val="50000"/>
                  </a:schemeClr>
                </a:solidFill>
                <a:cs typeface="B Mitra" pitchFamily="2" charset="-78"/>
              </a:rPr>
              <a:t>كاهش قدرت عضلاني </a:t>
            </a:r>
            <a:endParaRPr lang="fa-IR" sz="2800" dirty="0">
              <a:solidFill>
                <a:schemeClr val="accent6">
                  <a:lumMod val="50000"/>
                </a:schemeClr>
              </a:solidFill>
              <a:cs typeface="B Mitra" pitchFamily="2" charset="-78"/>
            </a:endParaRPr>
          </a:p>
          <a:p>
            <a:pPr algn="r" rtl="1"/>
            <a:r>
              <a:rPr lang="ar-SA" sz="2800" dirty="0">
                <a:solidFill>
                  <a:schemeClr val="accent6">
                    <a:lumMod val="50000"/>
                  </a:schemeClr>
                </a:solidFill>
                <a:cs typeface="B Mitra" pitchFamily="2" charset="-78"/>
              </a:rPr>
              <a:t>افزايش تعداد تنفس</a:t>
            </a:r>
            <a:endParaRPr lang="fa-IR" sz="2800" dirty="0">
              <a:solidFill>
                <a:schemeClr val="accent6">
                  <a:lumMod val="50000"/>
                </a:schemeClr>
              </a:solidFill>
              <a:cs typeface="B Mitra" pitchFamily="2" charset="-78"/>
            </a:endParaRPr>
          </a:p>
          <a:p>
            <a:pPr algn="r" rtl="1"/>
            <a:r>
              <a:rPr lang="ar-SA" sz="2800" dirty="0">
                <a:solidFill>
                  <a:schemeClr val="accent6">
                    <a:lumMod val="50000"/>
                  </a:schemeClr>
                </a:solidFill>
                <a:cs typeface="B Mitra" pitchFamily="2" charset="-78"/>
              </a:rPr>
              <a:t>كاهش فشار خون </a:t>
            </a:r>
            <a:endParaRPr lang="fa-IR" sz="2800" dirty="0">
              <a:solidFill>
                <a:schemeClr val="accent6">
                  <a:lumMod val="50000"/>
                </a:schemeClr>
              </a:solidFill>
              <a:cs typeface="B Mitra" pitchFamily="2" charset="-78"/>
            </a:endParaRPr>
          </a:p>
          <a:p>
            <a:pPr algn="r" rtl="1"/>
            <a:r>
              <a:rPr lang="ar-SA" sz="2800" dirty="0">
                <a:solidFill>
                  <a:schemeClr val="accent6">
                    <a:lumMod val="50000"/>
                  </a:schemeClr>
                </a:solidFill>
                <a:cs typeface="B Mitra" pitchFamily="2" charset="-78"/>
              </a:rPr>
              <a:t>و گاه تنگي مردمك ها اشاره كرد. </a:t>
            </a:r>
            <a:endParaRPr lang="fa-IR" sz="2800" dirty="0">
              <a:solidFill>
                <a:schemeClr val="accent6">
                  <a:lumMod val="50000"/>
                </a:schemeClr>
              </a:solidFill>
              <a:cs typeface="B Mitra" pitchFamily="2" charset="-78"/>
            </a:endParaRPr>
          </a:p>
          <a:p>
            <a:pPr algn="r" rtl="1"/>
            <a:r>
              <a:rPr lang="ar-SA" sz="2800" dirty="0">
                <a:solidFill>
                  <a:schemeClr val="accent6">
                    <a:lumMod val="50000"/>
                  </a:schemeClr>
                </a:solidFill>
                <a:cs typeface="B Mitra" pitchFamily="2" charset="-78"/>
              </a:rPr>
              <a:t>كبودي دست، دور لب‌ها و نوك انگشتان از علايم پاياني مسموميت با گاز</a:t>
            </a:r>
            <a:r>
              <a:rPr lang="en-US" sz="2800" dirty="0">
                <a:solidFill>
                  <a:schemeClr val="accent6">
                    <a:lumMod val="50000"/>
                  </a:schemeClr>
                </a:solidFill>
                <a:cs typeface="B Mitra" pitchFamily="2" charset="-78"/>
              </a:rPr>
              <a:t> CO </a:t>
            </a:r>
            <a:r>
              <a:rPr lang="ar-SA" sz="2800" dirty="0">
                <a:solidFill>
                  <a:schemeClr val="accent6">
                    <a:lumMod val="50000"/>
                  </a:schemeClr>
                </a:solidFill>
                <a:cs typeface="B Mitra" pitchFamily="2" charset="-78"/>
              </a:rPr>
              <a:t>به شمار مي‌روند</a:t>
            </a:r>
            <a:r>
              <a:rPr lang="fa-IR" sz="2800" dirty="0">
                <a:solidFill>
                  <a:schemeClr val="accent6">
                    <a:lumMod val="50000"/>
                  </a:schemeClr>
                </a:solidFill>
                <a:cs typeface="B Mitra" pitchFamily="2" charset="-78"/>
              </a:rPr>
              <a:t>.</a:t>
            </a:r>
            <a:r>
              <a:rPr lang="ar-SA" sz="2800" dirty="0">
                <a:solidFill>
                  <a:schemeClr val="accent6">
                    <a:lumMod val="50000"/>
                  </a:schemeClr>
                </a:solidFill>
                <a:cs typeface="B Mitra" pitchFamily="2" charset="-78"/>
              </a:rPr>
              <a:t> </a:t>
            </a:r>
            <a:endParaRPr lang="fa-IR" sz="2800" dirty="0">
              <a:solidFill>
                <a:schemeClr val="accent6">
                  <a:lumMod val="50000"/>
                </a:schemeClr>
              </a:solidFill>
              <a:cs typeface="B Mitra" pitchFamily="2" charset="-78"/>
            </a:endParaRPr>
          </a:p>
          <a:p>
            <a:pPr algn="r" rtl="1"/>
            <a:endParaRPr lang="en-US" dirty="0"/>
          </a:p>
        </p:txBody>
      </p:sp>
    </p:spTree>
    <p:extLst>
      <p:ext uri="{BB962C8B-B14F-4D97-AF65-F5344CB8AC3E}">
        <p14:creationId xmlns:p14="http://schemas.microsoft.com/office/powerpoint/2010/main" val="3372635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57200" y="762000"/>
            <a:ext cx="8229600" cy="5211763"/>
          </a:xfrm>
        </p:spPr>
        <p:txBody>
          <a:bodyPr/>
          <a:lstStyle/>
          <a:p>
            <a:pPr marL="0" indent="0" algn="r" rtl="1">
              <a:buNone/>
            </a:pPr>
            <a:endParaRPr lang="en-US" dirty="0">
              <a:solidFill>
                <a:schemeClr val="accent6">
                  <a:lumMod val="50000"/>
                </a:schemeClr>
              </a:solidFill>
              <a:cs typeface="B Mitra" pitchFamily="2" charset="-78"/>
            </a:endParaRPr>
          </a:p>
          <a:p>
            <a:pPr algn="just" rtl="1"/>
            <a:r>
              <a:rPr lang="ar-SA" sz="3200" dirty="0">
                <a:solidFill>
                  <a:schemeClr val="accent6">
                    <a:lumMod val="50000"/>
                  </a:schemeClr>
                </a:solidFill>
                <a:cs typeface="B Mitra" pitchFamily="2" charset="-78"/>
              </a:rPr>
              <a:t>بايد توجه داشت كه اگر فردي در اثر ابتلا به مسموميت با گاز منوكسيد كربن جان خود را از دست ندهد ممكن است دچار نواقص عصبي و رواني پيشرفته نظير فلج عضوي يا اختلال قواي مغزي‌شود</a:t>
            </a:r>
            <a:r>
              <a:rPr lang="fa-IR" sz="3200" dirty="0">
                <a:solidFill>
                  <a:schemeClr val="accent6">
                    <a:lumMod val="50000"/>
                  </a:schemeClr>
                </a:solidFill>
                <a:cs typeface="B Mitra" pitchFamily="2" charset="-78"/>
              </a:rPr>
              <a:t>.</a:t>
            </a:r>
          </a:p>
          <a:p>
            <a:pPr algn="r" rtl="1"/>
            <a:endParaRPr lang="en-US" sz="3200" dirty="0">
              <a:solidFill>
                <a:schemeClr val="accent6">
                  <a:lumMod val="50000"/>
                </a:schemeClr>
              </a:solidFill>
              <a:cs typeface="B Mitra" pitchFamily="2" charset="-78"/>
            </a:endParaRPr>
          </a:p>
          <a:p>
            <a:pPr algn="r" rtl="1"/>
            <a:r>
              <a:rPr lang="ar-SA" sz="3200" dirty="0">
                <a:solidFill>
                  <a:schemeClr val="accent6">
                    <a:lumMod val="50000"/>
                  </a:schemeClr>
                </a:solidFill>
                <a:cs typeface="B Mitra" pitchFamily="2" charset="-78"/>
              </a:rPr>
              <a:t>علائم مسموميت متوسط غير اختصاصي هستند و اغلب با بيماري­هاي ويروسي اشتباه مي­شوند. </a:t>
            </a:r>
            <a:endParaRPr lang="en-US" sz="3200" dirty="0">
              <a:solidFill>
                <a:schemeClr val="accent6">
                  <a:lumMod val="50000"/>
                </a:schemeClr>
              </a:solidFill>
              <a:cs typeface="B Mitra" pitchFamily="2" charset="-78"/>
            </a:endParaRPr>
          </a:p>
          <a:p>
            <a:pPr algn="r" rtl="1"/>
            <a:endParaRPr lang="en-US" dirty="0"/>
          </a:p>
        </p:txBody>
      </p:sp>
    </p:spTree>
    <p:extLst>
      <p:ext uri="{BB962C8B-B14F-4D97-AF65-F5344CB8AC3E}">
        <p14:creationId xmlns:p14="http://schemas.microsoft.com/office/powerpoint/2010/main" val="28002649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57200" y="1752600"/>
            <a:ext cx="8229600" cy="4525963"/>
          </a:xfrm>
        </p:spPr>
        <p:txBody>
          <a:bodyPr>
            <a:normAutofit/>
          </a:bodyPr>
          <a:lstStyle/>
          <a:p>
            <a:pPr algn="r" rtl="1">
              <a:lnSpc>
                <a:spcPct val="150000"/>
              </a:lnSpc>
            </a:pPr>
            <a:r>
              <a:rPr lang="ar-SA" sz="3200" dirty="0">
                <a:solidFill>
                  <a:schemeClr val="accent6">
                    <a:lumMod val="50000"/>
                  </a:schemeClr>
                </a:solidFill>
                <a:cs typeface="B Mitra" pitchFamily="2" charset="-78"/>
              </a:rPr>
              <a:t>كودكان، زنان باردار و سالمندان جزو گروه آسيب پذير و در معرض خطر بيشتري با منواكسيد كربن هستند و علايم مسموميت در آنها سريع و با شدت بيشتري ايجاد مي‌شود</a:t>
            </a:r>
            <a:r>
              <a:rPr lang="fa-IR" sz="3200" dirty="0">
                <a:solidFill>
                  <a:schemeClr val="accent6">
                    <a:lumMod val="50000"/>
                  </a:schemeClr>
                </a:solidFill>
                <a:cs typeface="B Mitra" pitchFamily="2" charset="-78"/>
              </a:rPr>
              <a:t>.</a:t>
            </a:r>
            <a:endParaRPr lang="en-US" sz="3200" dirty="0">
              <a:solidFill>
                <a:schemeClr val="accent6">
                  <a:lumMod val="50000"/>
                </a:schemeClr>
              </a:solidFill>
              <a:cs typeface="B Mitra" pitchFamily="2" charset="-78"/>
            </a:endParaRPr>
          </a:p>
        </p:txBody>
      </p:sp>
    </p:spTree>
    <p:extLst>
      <p:ext uri="{BB962C8B-B14F-4D97-AF65-F5344CB8AC3E}">
        <p14:creationId xmlns:p14="http://schemas.microsoft.com/office/powerpoint/2010/main" val="4816203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81000" y="731520"/>
            <a:ext cx="8610600" cy="5440680"/>
          </a:xfrm>
        </p:spPr>
        <p:txBody>
          <a:bodyPr>
            <a:normAutofit/>
          </a:bodyPr>
          <a:lstStyle/>
          <a:p>
            <a:pPr marL="45720" indent="0" algn="r" rtl="1">
              <a:lnSpc>
                <a:spcPct val="150000"/>
              </a:lnSpc>
              <a:buNone/>
            </a:pPr>
            <a:r>
              <a:rPr lang="fa-IR" sz="3200" dirty="0">
                <a:solidFill>
                  <a:srgbClr val="FF0000"/>
                </a:solidFill>
                <a:cs typeface="B Mitra" pitchFamily="2" charset="-78"/>
              </a:rPr>
              <a:t>در موارد زیر به فكر مسمومیت با گاز منوكسید كربن باشید.</a:t>
            </a:r>
            <a:endParaRPr lang="en-US" sz="3200" dirty="0">
              <a:solidFill>
                <a:srgbClr val="FF0000"/>
              </a:solidFill>
              <a:cs typeface="B Mitra" pitchFamily="2" charset="-78"/>
            </a:endParaRPr>
          </a:p>
          <a:p>
            <a:pPr algn="just" rtl="1">
              <a:lnSpc>
                <a:spcPct val="150000"/>
              </a:lnSpc>
              <a:buFont typeface="Wingdings" pitchFamily="2" charset="2"/>
              <a:buChar char="ü"/>
            </a:pPr>
            <a:r>
              <a:rPr lang="fa-IR" sz="3200" dirty="0">
                <a:solidFill>
                  <a:schemeClr val="accent6">
                    <a:lumMod val="50000"/>
                  </a:schemeClr>
                </a:solidFill>
                <a:cs typeface="B Mitra" pitchFamily="2" charset="-78"/>
              </a:rPr>
              <a:t>اگر تمام افراد خانواده یا تمام همكاران شما علایم مشابهی داشتند.</a:t>
            </a:r>
            <a:endParaRPr lang="en-US" sz="3200" dirty="0">
              <a:solidFill>
                <a:schemeClr val="accent6">
                  <a:lumMod val="50000"/>
                </a:schemeClr>
              </a:solidFill>
              <a:cs typeface="B Mitra" pitchFamily="2" charset="-78"/>
            </a:endParaRPr>
          </a:p>
          <a:p>
            <a:pPr algn="just" rtl="1">
              <a:lnSpc>
                <a:spcPct val="150000"/>
              </a:lnSpc>
              <a:buFont typeface="Wingdings" pitchFamily="2" charset="2"/>
              <a:buChar char="ü"/>
            </a:pPr>
            <a:r>
              <a:rPr lang="fa-IR" sz="3200" dirty="0">
                <a:solidFill>
                  <a:schemeClr val="accent6">
                    <a:lumMod val="50000"/>
                  </a:schemeClr>
                </a:solidFill>
                <a:cs typeface="B Mitra" pitchFamily="2" charset="-78"/>
              </a:rPr>
              <a:t>وقتی شما به جای دیگری بروید آن علایم از بین بروند (به طور مثال هنگامی كه به مسافرت می‌روید سردرد شما از بین می‌رود).</a:t>
            </a:r>
            <a:endParaRPr lang="en-US" sz="3200" dirty="0">
              <a:solidFill>
                <a:schemeClr val="accent6">
                  <a:lumMod val="50000"/>
                </a:schemeClr>
              </a:solidFill>
              <a:cs typeface="B Mitra" pitchFamily="2" charset="-78"/>
            </a:endParaRPr>
          </a:p>
          <a:p>
            <a:pPr algn="just" rtl="1">
              <a:lnSpc>
                <a:spcPct val="150000"/>
              </a:lnSpc>
              <a:buFont typeface="Wingdings" pitchFamily="2" charset="2"/>
              <a:buChar char="ü"/>
            </a:pPr>
            <a:r>
              <a:rPr lang="fa-IR" sz="3200" dirty="0">
                <a:solidFill>
                  <a:schemeClr val="accent6">
                    <a:lumMod val="50000"/>
                  </a:schemeClr>
                </a:solidFill>
                <a:cs typeface="B Mitra" pitchFamily="2" charset="-78"/>
              </a:rPr>
              <a:t>علایم در یك فصل خاص از سال بروز پیدا می‌كنند (به طور مثال شما فقط در فصل زمستان دچار سردرد می‌شوید).</a:t>
            </a:r>
            <a:endParaRPr lang="en-US" sz="3200" dirty="0">
              <a:solidFill>
                <a:schemeClr val="accent6">
                  <a:lumMod val="50000"/>
                </a:schemeClr>
              </a:solidFill>
              <a:cs typeface="B Mitra" pitchFamily="2" charset="-78"/>
            </a:endParaRPr>
          </a:p>
        </p:txBody>
      </p:sp>
    </p:spTree>
    <p:extLst>
      <p:ext uri="{BB962C8B-B14F-4D97-AF65-F5344CB8AC3E}">
        <p14:creationId xmlns:p14="http://schemas.microsoft.com/office/powerpoint/2010/main" val="3733302047"/>
      </p:ext>
    </p:extLst>
  </p:cSld>
  <p:clrMapOvr>
    <a:masterClrMapping/>
  </p:clrMapOvr>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Override1.xml><?xml version="1.0" encoding="utf-8"?>
<a:themeOverride xmlns:a="http://schemas.openxmlformats.org/drawingml/2006/main">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1047730d-92e1-4018-9084-d932fd3a7f58">5NN7CDR5NKU2-397-333</_dlc_DocId>
    <_dlc_DocIdUrl xmlns="1047730d-92e1-4018-9084-d932fd3a7f58">
      <Url>http://www.health.gov.ir/hnd/injury/_layouts/DocIdRedir.aspx?ID=5NN7CDR5NKU2-397-333</Url>
      <Description>5NN7CDR5NKU2-397-333</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پرونده" ma:contentTypeID="0x010100448F7A150381A04090212093C4506D93" ma:contentTypeVersion="0" ma:contentTypeDescription="یک سند جدید ایجاد کنید." ma:contentTypeScope="" ma:versionID="5d1853e10217c633e39606de496a30e7">
  <xsd:schema xmlns:xsd="http://www.w3.org/2001/XMLSchema" xmlns:xs="http://www.w3.org/2001/XMLSchema" xmlns:p="http://schemas.microsoft.com/office/2006/metadata/properties" xmlns:ns2="1047730d-92e1-4018-9084-d932fd3a7f58" targetNamespace="http://schemas.microsoft.com/office/2006/metadata/properties" ma:root="true" ma:fieldsID="54a7b0c75f937540823eed961d665b27" ns2:_="">
    <xsd:import namespace="1047730d-92e1-4018-9084-d932fd3a7f58"/>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47730d-92e1-4018-9084-d932fd3a7f58" elementFormDefault="qualified">
    <xsd:import namespace="http://schemas.microsoft.com/office/2006/documentManagement/types"/>
    <xsd:import namespace="http://schemas.microsoft.com/office/infopath/2007/PartnerControls"/>
    <xsd:element name="_dlc_DocId" ma:index="8" nillable="true" ma:displayName="مقدار شناسه سند" ma:description="مقدار شناسه سند تعیین شده برای این آیتم." ma:internalName="_dlc_DocId" ma:readOnly="true">
      <xsd:simpleType>
        <xsd:restriction base="dms:Text"/>
      </xsd:simpleType>
    </xsd:element>
    <xsd:element name="_dlc_DocIdUrl" ma:index="9" nillable="true" ma:displayName="شناسه سند" ma:description="پیوند دائمی به این سند."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حفظ شناسه" ma:description="نگهداری شناسه در حین افزودن."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نوع محتویات"/>
        <xsd:element ref="dc:title" minOccurs="0" maxOccurs="1" ma:index="4" ma:displayName="عنوان"/>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0123DFBF-8B6B-4B5B-8BEF-119BDEA0F0AB}">
  <ds:schemaRefs>
    <ds:schemaRef ds:uri="http://schemas.microsoft.com/office/2006/metadata/properties"/>
    <ds:schemaRef ds:uri="http://schemas.microsoft.com/office/infopath/2007/PartnerControls"/>
    <ds:schemaRef ds:uri="1047730d-92e1-4018-9084-d932fd3a7f58"/>
  </ds:schemaRefs>
</ds:datastoreItem>
</file>

<file path=customXml/itemProps2.xml><?xml version="1.0" encoding="utf-8"?>
<ds:datastoreItem xmlns:ds="http://schemas.openxmlformats.org/officeDocument/2006/customXml" ds:itemID="{C4A4B15B-F31F-48CB-A9E5-57A1525DBAA7}">
  <ds:schemaRefs>
    <ds:schemaRef ds:uri="http://schemas.microsoft.com/sharepoint/v3/contenttype/forms"/>
  </ds:schemaRefs>
</ds:datastoreItem>
</file>

<file path=customXml/itemProps3.xml><?xml version="1.0" encoding="utf-8"?>
<ds:datastoreItem xmlns:ds="http://schemas.openxmlformats.org/officeDocument/2006/customXml" ds:itemID="{976EBC13-9EAF-4599-8C4B-CCDF2590361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047730d-92e1-4018-9084-d932fd3a7f5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31034BEF-1AD2-4D56-BB87-0A9FA64198C0}">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
  <TotalTime>335</TotalTime>
  <Words>1188</Words>
  <Application>Microsoft Office PowerPoint</Application>
  <PresentationFormat>On-screen Show (4:3)</PresentationFormat>
  <Paragraphs>76</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Georgia</vt:lpstr>
      <vt:lpstr>Trebuchet MS</vt:lpstr>
      <vt:lpstr>Wingdings</vt:lpstr>
      <vt:lpstr>Slipstream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پیشگیری از مسمومیت با گاز منواکسید کربن</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Javad Barzegar</dc:creator>
  <cp:lastModifiedBy>سحر ابریشم کش</cp:lastModifiedBy>
  <cp:revision>46</cp:revision>
  <dcterms:created xsi:type="dcterms:W3CDTF">2017-10-22T04:36:28Z</dcterms:created>
  <dcterms:modified xsi:type="dcterms:W3CDTF">2023-04-19T07:59:18Z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0x010100448F7A150381A04090212093C4506D93</vt:lpwstr>
  </property>
  <property fmtid="{D5CDD505-2E9C-101B-9397-08002B2CF9AE}" pid="3" name="_dlc_DocIdItemGuid">
    <vt:lpwstr>f879d81f-9a84-4a51-9ff4-341b68f5d1cd</vt:lpwstr>
  </property>
</Properties>
</file>